
<file path=[Content_Types].xml><?xml version="1.0" encoding="utf-8"?>
<Types xmlns="http://schemas.openxmlformats.org/package/2006/content-types">
  <Default Extension="emf" ContentType="image/x-emf"/>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4" r:id="rId4"/>
    <p:sldMasterId id="2147483657" r:id="rId5"/>
  </p:sldMasterIdLst>
  <p:notesMasterIdLst>
    <p:notesMasterId r:id="rId164"/>
  </p:notesMasterIdLst>
  <p:handoutMasterIdLst>
    <p:handoutMasterId r:id="rId165"/>
  </p:handoutMasterIdLst>
  <p:sldIdLst>
    <p:sldId id="599" r:id="rId6"/>
    <p:sldId id="1195" r:id="rId7"/>
    <p:sldId id="1391" r:id="rId8"/>
    <p:sldId id="1197" r:id="rId9"/>
    <p:sldId id="1198" r:id="rId10"/>
    <p:sldId id="1199" r:id="rId11"/>
    <p:sldId id="1182" r:id="rId12"/>
    <p:sldId id="1200" r:id="rId13"/>
    <p:sldId id="1201" r:id="rId14"/>
    <p:sldId id="1203" r:id="rId15"/>
    <p:sldId id="1204" r:id="rId16"/>
    <p:sldId id="1205" r:id="rId17"/>
    <p:sldId id="1392" r:id="rId18"/>
    <p:sldId id="1393" r:id="rId19"/>
    <p:sldId id="1394" r:id="rId20"/>
    <p:sldId id="1659" r:id="rId21"/>
    <p:sldId id="1206" r:id="rId22"/>
    <p:sldId id="1207" r:id="rId23"/>
    <p:sldId id="1209" r:id="rId24"/>
    <p:sldId id="1210" r:id="rId25"/>
    <p:sldId id="1211" r:id="rId26"/>
    <p:sldId id="1212" r:id="rId27"/>
    <p:sldId id="1213" r:id="rId28"/>
    <p:sldId id="1214" r:id="rId29"/>
    <p:sldId id="1215" r:id="rId30"/>
    <p:sldId id="1526" r:id="rId31"/>
    <p:sldId id="1395" r:id="rId32"/>
    <p:sldId id="1396" r:id="rId33"/>
    <p:sldId id="1397" r:id="rId34"/>
    <p:sldId id="1398" r:id="rId35"/>
    <p:sldId id="1399" r:id="rId36"/>
    <p:sldId id="1420" r:id="rId37"/>
    <p:sldId id="1421" r:id="rId38"/>
    <p:sldId id="1422" r:id="rId39"/>
    <p:sldId id="1423" r:id="rId40"/>
    <p:sldId id="1424" r:id="rId41"/>
    <p:sldId id="1425" r:id="rId42"/>
    <p:sldId id="1426" r:id="rId43"/>
    <p:sldId id="1427" r:id="rId44"/>
    <p:sldId id="1428" r:id="rId45"/>
    <p:sldId id="1429" r:id="rId46"/>
    <p:sldId id="1430" r:id="rId47"/>
    <p:sldId id="1431" r:id="rId48"/>
    <p:sldId id="1432" r:id="rId49"/>
    <p:sldId id="1433" r:id="rId50"/>
    <p:sldId id="1434" r:id="rId51"/>
    <p:sldId id="1435" r:id="rId52"/>
    <p:sldId id="1436" r:id="rId53"/>
    <p:sldId id="1437" r:id="rId54"/>
    <p:sldId id="1438" r:id="rId55"/>
    <p:sldId id="1439" r:id="rId56"/>
    <p:sldId id="1440" r:id="rId57"/>
    <p:sldId id="1441" r:id="rId58"/>
    <p:sldId id="1442" r:id="rId59"/>
    <p:sldId id="1443" r:id="rId60"/>
    <p:sldId id="1444" r:id="rId61"/>
    <p:sldId id="1445" r:id="rId62"/>
    <p:sldId id="1446" r:id="rId63"/>
    <p:sldId id="1447" r:id="rId64"/>
    <p:sldId id="1448" r:id="rId65"/>
    <p:sldId id="1449" r:id="rId66"/>
    <p:sldId id="1450" r:id="rId67"/>
    <p:sldId id="1451" r:id="rId68"/>
    <p:sldId id="1452" r:id="rId69"/>
    <p:sldId id="1527" r:id="rId70"/>
    <p:sldId id="1528" r:id="rId71"/>
    <p:sldId id="1529" r:id="rId72"/>
    <p:sldId id="1530" r:id="rId73"/>
    <p:sldId id="1531" r:id="rId74"/>
    <p:sldId id="1532" r:id="rId75"/>
    <p:sldId id="1533" r:id="rId76"/>
    <p:sldId id="1534" r:id="rId77"/>
    <p:sldId id="1535" r:id="rId78"/>
    <p:sldId id="1536" r:id="rId79"/>
    <p:sldId id="1537" r:id="rId80"/>
    <p:sldId id="1538" r:id="rId81"/>
    <p:sldId id="1539" r:id="rId82"/>
    <p:sldId id="1540" r:id="rId83"/>
    <p:sldId id="1541" r:id="rId84"/>
    <p:sldId id="1542" r:id="rId85"/>
    <p:sldId id="1453" r:id="rId86"/>
    <p:sldId id="1454" r:id="rId87"/>
    <p:sldId id="1455" r:id="rId88"/>
    <p:sldId id="1456" r:id="rId89"/>
    <p:sldId id="1457" r:id="rId90"/>
    <p:sldId id="1458" r:id="rId91"/>
    <p:sldId id="1459" r:id="rId92"/>
    <p:sldId id="1460" r:id="rId93"/>
    <p:sldId id="1461" r:id="rId94"/>
    <p:sldId id="1462" r:id="rId95"/>
    <p:sldId id="1463" r:id="rId96"/>
    <p:sldId id="1464" r:id="rId97"/>
    <p:sldId id="1465" r:id="rId98"/>
    <p:sldId id="1466" r:id="rId99"/>
    <p:sldId id="1467" r:id="rId100"/>
    <p:sldId id="1468" r:id="rId101"/>
    <p:sldId id="1469" r:id="rId102"/>
    <p:sldId id="1470" r:id="rId103"/>
    <p:sldId id="1471" r:id="rId104"/>
    <p:sldId id="1472" r:id="rId105"/>
    <p:sldId id="1473" r:id="rId106"/>
    <p:sldId id="1474" r:id="rId107"/>
    <p:sldId id="1475" r:id="rId108"/>
    <p:sldId id="1476" r:id="rId109"/>
    <p:sldId id="1477" r:id="rId110"/>
    <p:sldId id="1478" r:id="rId111"/>
    <p:sldId id="1479" r:id="rId112"/>
    <p:sldId id="1480" r:id="rId113"/>
    <p:sldId id="1481" r:id="rId114"/>
    <p:sldId id="1482" r:id="rId115"/>
    <p:sldId id="1483" r:id="rId116"/>
    <p:sldId id="1543" r:id="rId117"/>
    <p:sldId id="1544" r:id="rId118"/>
    <p:sldId id="1545" r:id="rId119"/>
    <p:sldId id="1546" r:id="rId120"/>
    <p:sldId id="1547" r:id="rId121"/>
    <p:sldId id="1484" r:id="rId122"/>
    <p:sldId id="1485" r:id="rId123"/>
    <p:sldId id="1486" r:id="rId124"/>
    <p:sldId id="1487" r:id="rId125"/>
    <p:sldId id="1488" r:id="rId126"/>
    <p:sldId id="1489" r:id="rId127"/>
    <p:sldId id="1490" r:id="rId128"/>
    <p:sldId id="1491" r:id="rId129"/>
    <p:sldId id="1492" r:id="rId130"/>
    <p:sldId id="1493" r:id="rId131"/>
    <p:sldId id="1494" r:id="rId132"/>
    <p:sldId id="1495" r:id="rId133"/>
    <p:sldId id="1496" r:id="rId134"/>
    <p:sldId id="1497" r:id="rId135"/>
    <p:sldId id="1498" r:id="rId136"/>
    <p:sldId id="1499" r:id="rId137"/>
    <p:sldId id="1500" r:id="rId138"/>
    <p:sldId id="1501" r:id="rId139"/>
    <p:sldId id="1502" r:id="rId140"/>
    <p:sldId id="1503" r:id="rId141"/>
    <p:sldId id="1504" r:id="rId142"/>
    <p:sldId id="1505" r:id="rId143"/>
    <p:sldId id="1506" r:id="rId144"/>
    <p:sldId id="1507" r:id="rId145"/>
    <p:sldId id="1508" r:id="rId146"/>
    <p:sldId id="1509" r:id="rId147"/>
    <p:sldId id="1510" r:id="rId148"/>
    <p:sldId id="1511" r:id="rId149"/>
    <p:sldId id="1512" r:id="rId150"/>
    <p:sldId id="1513" r:id="rId151"/>
    <p:sldId id="1514" r:id="rId152"/>
    <p:sldId id="1515" r:id="rId153"/>
    <p:sldId id="1516" r:id="rId154"/>
    <p:sldId id="1517" r:id="rId155"/>
    <p:sldId id="1518" r:id="rId156"/>
    <p:sldId id="1519" r:id="rId157"/>
    <p:sldId id="1520" r:id="rId158"/>
    <p:sldId id="1521" r:id="rId159"/>
    <p:sldId id="1522" r:id="rId160"/>
    <p:sldId id="1523" r:id="rId161"/>
    <p:sldId id="1524" r:id="rId162"/>
    <p:sldId id="1401" r:id="rId163"/>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extLst>
    <p:ext uri="{521415D9-36F7-43E2-AB2F-B90AF26B5E84}">
      <p14:sectionLst xmlns:p14="http://schemas.microsoft.com/office/powerpoint/2010/main">
        <p14:section name="默认节" id="{2f0c3451-947e-4ad4-820d-ff950ed2957b}">
          <p14:sldIdLst>
            <p14:sldId id="599"/>
            <p14:sldId id="1195"/>
            <p14:sldId id="1391"/>
            <p14:sldId id="1197"/>
            <p14:sldId id="1198"/>
            <p14:sldId id="1199"/>
            <p14:sldId id="1182"/>
            <p14:sldId id="1200"/>
            <p14:sldId id="1203"/>
            <p14:sldId id="1204"/>
            <p14:sldId id="1205"/>
            <p14:sldId id="1392"/>
            <p14:sldId id="1393"/>
            <p14:sldId id="1394"/>
            <p14:sldId id="1659"/>
            <p14:sldId id="1206"/>
            <p14:sldId id="1207"/>
            <p14:sldId id="1209"/>
            <p14:sldId id="1210"/>
            <p14:sldId id="1211"/>
            <p14:sldId id="1212"/>
            <p14:sldId id="1213"/>
            <p14:sldId id="1214"/>
            <p14:sldId id="1215"/>
            <p14:sldId id="1526"/>
            <p14:sldId id="1201"/>
          </p14:sldIdLst>
        </p14:section>
        <p14:section name="day07end" id="{a6fd6698-3682-4178-92f6-e2b3fc4afdcd}">
          <p14:sldIdLst>
            <p14:sldId id="1395"/>
            <p14:sldId id="1396"/>
            <p14:sldId id="1397"/>
            <p14:sldId id="1398"/>
            <p14:sldId id="139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527"/>
            <p14:sldId id="1528"/>
            <p14:sldId id="1529"/>
            <p14:sldId id="1530"/>
            <p14:sldId id="1531"/>
            <p14:sldId id="1532"/>
            <p14:sldId id="1533"/>
            <p14:sldId id="1534"/>
            <p14:sldId id="1535"/>
            <p14:sldId id="1536"/>
            <p14:sldId id="1537"/>
            <p14:sldId id="1538"/>
            <p14:sldId id="1539"/>
            <p14:sldId id="1540"/>
            <p14:sldId id="1541"/>
            <p14:sldId id="154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543"/>
            <p14:sldId id="1544"/>
            <p14:sldId id="1545"/>
            <p14:sldId id="1546"/>
            <p14:sldId id="1547"/>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40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49"/>
    <a:srgbClr val="858585"/>
    <a:srgbClr val="595959"/>
    <a:srgbClr val="B3B3B3"/>
    <a:srgbClr val="B3D9FF"/>
    <a:srgbClr val="79AFFF"/>
    <a:srgbClr val="EBF5FF"/>
    <a:srgbClr val="EBD9FF"/>
    <a:srgbClr val="FBD5D5"/>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11"/>
    <p:restoredTop sz="94368"/>
  </p:normalViewPr>
  <p:slideViewPr>
    <p:cSldViewPr>
      <p:cViewPr varScale="1">
        <p:scale>
          <a:sx n="141" d="100"/>
          <a:sy n="141" d="100"/>
        </p:scale>
        <p:origin x="208" y="472"/>
      </p:cViewPr>
      <p:guideLst>
        <p:guide orient="horz" pos="1571"/>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792"/>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9" Type="http://schemas.openxmlformats.org/officeDocument/2006/relationships/commentAuthors" Target="commentAuthors.xml"/><Relationship Id="rId168" Type="http://schemas.openxmlformats.org/officeDocument/2006/relationships/tableStyles" Target="tableStyles.xml"/><Relationship Id="rId167" Type="http://schemas.openxmlformats.org/officeDocument/2006/relationships/viewProps" Target="viewProps.xml"/><Relationship Id="rId166" Type="http://schemas.openxmlformats.org/officeDocument/2006/relationships/presProps" Target="presProps.xml"/><Relationship Id="rId165" Type="http://schemas.openxmlformats.org/officeDocument/2006/relationships/handoutMaster" Target="handoutMasters/handoutMaster1.xml"/><Relationship Id="rId164" Type="http://schemas.openxmlformats.org/officeDocument/2006/relationships/notesMaster" Target="notesMasters/notesMaster1.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emf"/><Relationship Id="rId8" Type="http://schemas.openxmlformats.org/officeDocument/2006/relationships/image" Target="../media/image7.emf"/><Relationship Id="rId7" Type="http://schemas.openxmlformats.org/officeDocument/2006/relationships/image" Target="../media/image6.emf"/><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3" Type="http://schemas.openxmlformats.org/officeDocument/2006/relationships/image" Target="../media/image2.emf"/><Relationship Id="rId20" Type="http://schemas.openxmlformats.org/officeDocument/2006/relationships/theme" Target="../theme/theme1.xml"/><Relationship Id="rId2" Type="http://schemas.openxmlformats.org/officeDocument/2006/relationships/image" Target="../media/image1.emf"/><Relationship Id="rId19" Type="http://schemas.openxmlformats.org/officeDocument/2006/relationships/image" Target="../media/image18.emf"/><Relationship Id="rId18" Type="http://schemas.openxmlformats.org/officeDocument/2006/relationships/image" Target="../media/image17.emf"/><Relationship Id="rId17" Type="http://schemas.openxmlformats.org/officeDocument/2006/relationships/image" Target="../media/image16.emf"/><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emf"/><Relationship Id="rId13" Type="http://schemas.openxmlformats.org/officeDocument/2006/relationships/image" Target="../media/image12.emf"/><Relationship Id="rId12" Type="http://schemas.openxmlformats.org/officeDocument/2006/relationships/image" Target="../media/image11.emf"/><Relationship Id="rId11" Type="http://schemas.openxmlformats.org/officeDocument/2006/relationships/image" Target="../media/image10.emf"/><Relationship Id="rId10" Type="http://schemas.openxmlformats.org/officeDocument/2006/relationships/image" Target="../media/image9.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9.png"/><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p:spPr>
      </p:pic>
      <p:pic>
        <p:nvPicPr>
          <p:cNvPr id="102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p:spPr>
      </p:pic>
      <p:pic>
        <p:nvPicPr>
          <p:cNvPr id="1033"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p:spPr>
        </p:pic>
      </p:grpSp>
      <p:pic>
        <p:nvPicPr>
          <p:cNvPr id="1035" name="Picture 7"/>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p:spPr>
        </p:pic>
      </p:grpSp>
      <p:pic>
        <p:nvPicPr>
          <p:cNvPr id="1038" name="Picture 1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p:spPr>
        </p:pic>
      </p:grpSp>
      <p:pic>
        <p:nvPicPr>
          <p:cNvPr id="1046" name="Picture 9"/>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defRPr/>
              </a:pPr>
              <a:endParaRPr lang="zh-CN" altLang="en-US">
                <a:latin typeface="Segoe UI" panose="020B0502040204020203" pitchFamily="34" charset="0"/>
                <a:ea typeface="微软雅黑" panose="020B0503020204020204"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2053"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p:spPr>
        <p:txBody>
          <a:bodyPr/>
          <a:lstStyle/>
          <a:p>
            <a:endParaRPr lang="zh-CN" altLang="en-US"/>
          </a:p>
        </p:txBody>
      </p:sp>
      <p:pic>
        <p:nvPicPr>
          <p:cNvPr id="3076"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tiff"/></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9-&#25209;&#37327;&#37325;&#21629;&#21517;&#20043;&#28155;&#21152;&#21644;&#21024;&#38500;&#23383;&#31526;&#20018;.mp4"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tiff"/><Relationship Id="rId1" Type="http://schemas.openxmlformats.org/officeDocument/2006/relationships/image" Target="../media/image10.tiff"/></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tiff"/></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0-&#20102;&#35299;&#38754;&#21521;&#23545;&#35937;.mp4" TargetMode="Externa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tiff"/><Relationship Id="rId1" Type="http://schemas.openxmlformats.org/officeDocument/2006/relationships/image" Target="../media/image13.tif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1-&#20102;&#35299;&#31867;&#21644;&#23545;&#35937;&#30340;&#20851;&#31995;.mp4" TargetMode="Externa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2-&#31867;&#21644;&#23545;&#35937;&#30340;&#35821;&#27861;.mp4"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3-&#35775;&#38382;&#27169;&#24335;&#29305;&#28857;01.mp4" TargetMode="Externa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tif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3-&#20307;&#39564;&#31867;&#21644;&#23545;&#35937;.mp4"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tiff"/></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tif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4-&#31867;&#37324;&#38754;&#30340;self.mp4"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5-&#19968;&#20010;&#31867;&#21019;&#24314;&#22810;&#20010;&#23545;&#35937;.mp4" TargetMode="Externa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tif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tiff"/></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6-&#31867;&#22806;&#38754;&#28155;&#21152;&#23545;&#35937;&#23646;&#24615;.mp4"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7-&#31867;&#22806;&#38754;&#33719;&#21462;&#23545;&#35937;&#23646;&#24615;.mp4"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tif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28-&#31867;&#37324;&#38754;&#33719;&#21462;&#23545;&#35937;&#23646;&#24615;.mp4"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tif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4-&#35835;&#21462;&#20989;&#25968;&#20043;read.mp4"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5-&#35835;&#21462;&#20989;&#25968;&#20043;readlines.mp4" TargetMode="Externa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6-&#35835;&#21462;&#20989;&#25968;&#20043;readline.mp4"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7-&#35775;&#38382;&#27169;&#24335;&#29305;&#28857;02.mp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8-&#35775;&#38382;&#27169;&#24335;&#29305;&#28857;02&#20043;&#20195;&#30721;&#27979;&#35797;.mp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9-seek&#20989;&#25968;.mp4"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0-&#25991;&#20214;&#22791;&#20221;&#24605;&#36335;&#20998;&#26512;.mp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1-&#25991;&#20214;&#22791;&#20221;&#20043;&#25509;&#25910;&#29992;&#25143;&#36755;&#20837;.mp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03-&#35270;&#39057;/01-&#20102;&#35299;&#25991;&#20214;&#25805;&#20316;.mp4"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2-&#25991;&#20214;&#22791;&#20221;&#20043;&#35268;&#21010;&#25991;&#20214;&#21517;.mp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3-&#25991;&#20214;&#22791;&#20221;&#20043;&#25968;&#25454;&#20889;&#20837;.mp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4-&#25991;&#20214;&#22791;&#20221;&#20043;&#38480;&#21046;&#26377;&#25928;&#25991;&#20214;&#21517;&#22791;&#20221;.mp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02-&#20307;&#39564;&#25991;&#20214;&#25805;&#20316;&#27493;&#39588;.mp4"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5-&#25991;&#20214;&#25805;&#20316;&#20989;&#25968;.mp4"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6-&#25991;&#20214;&#22841;&#25805;&#20316;&#20989;&#25968;&#20043;&#21019;&#24314;&#21644;&#21024;&#38500;.mp4" TargetMode="Externa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7-&#25991;&#20214;&#22841;&#25805;&#20316;&#20989;&#25968;&#20043;&#36335;&#24452;&#30456;&#20851;&#20989;&#25968;.mp4"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8-&#25209;&#37327;&#37325;&#21629;&#21517;&#20043;&#28155;&#21152;&#23383;&#31526;&#20018;.mp4"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hyperlink" Target="../03-&#35270;&#39057;/18-&#25209;&#37327;&#37325;&#21629;&#21517;&#20043;&#28155;&#21152;&#23383;&#31526;&#20018;.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2103440" y="2211865"/>
            <a:ext cx="48926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en-GB" sz="3600" b="1" dirty="0">
                <a:solidFill>
                  <a:srgbClr val="262626"/>
                </a:solidFill>
                <a:latin typeface="微软雅黑" panose="020B0503020204020204" pitchFamily="34" charset="-122"/>
                <a:ea typeface="微软雅黑" panose="020B0503020204020204" pitchFamily="34" charset="-122"/>
              </a:rPr>
              <a:t>Python</a:t>
            </a:r>
            <a:r>
              <a:rPr lang="zh-CN" altLang="en-US" sz="3600" b="1" dirty="0">
                <a:solidFill>
                  <a:srgbClr val="262626"/>
                </a:solidFill>
                <a:latin typeface="微软雅黑" panose="020B0503020204020204" pitchFamily="34" charset="-122"/>
                <a:ea typeface="微软雅黑" panose="020B0503020204020204" pitchFamily="34" charset="-122"/>
              </a:rPr>
              <a:t>基础课程</a:t>
            </a:r>
            <a:r>
              <a:rPr lang="en-US" altLang="zh-CN" sz="3600" b="1" dirty="0">
                <a:solidFill>
                  <a:srgbClr val="262626"/>
                </a:solidFill>
                <a:latin typeface="微软雅黑" panose="020B0503020204020204" pitchFamily="34" charset="-122"/>
                <a:ea typeface="微软雅黑" panose="020B0503020204020204" pitchFamily="34" charset="-122"/>
              </a:rPr>
              <a:t>day08</a:t>
            </a:r>
            <a:endParaRPr lang="en-US" altLang="zh-CN" sz="36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1.7 </a:t>
            </a:r>
            <a:r>
              <a:rPr lang="zh-CN" altLang="en-US" b="1" dirty="0">
                <a:solidFill>
                  <a:srgbClr val="404040"/>
                </a:solidFill>
                <a:latin typeface="微软雅黑" panose="020B0503020204020204" pitchFamily="34" charset="-122"/>
                <a:ea typeface="微软雅黑" panose="020B0503020204020204" pitchFamily="34" charset="-122"/>
              </a:rPr>
              <a:t>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2249170"/>
          </a:xfrm>
          <a:prstGeom prst="rect">
            <a:avLst/>
          </a:prstGeom>
        </p:spPr>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文件的操作的步骤是</a:t>
            </a:r>
            <a:r>
              <a:rPr lang="zh-CN" altLang="en-US" sz="1200" dirty="0">
                <a:solidFill>
                  <a:srgbClr val="FF0000"/>
                </a:solidFill>
                <a:latin typeface="微软雅黑" panose="020B0503020204020204" pitchFamily="34" charset="-122"/>
                <a:ea typeface="微软雅黑" panose="020B0503020204020204" pitchFamily="34" charset="-122"/>
              </a:rPr>
              <a:t> 打开文件、读写等操作</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可以没有</a:t>
            </a:r>
            <a:r>
              <a:rPr lang="en-US" altLang="zh-CN" sz="1200" dirty="0">
                <a:solidFill>
                  <a:srgbClr val="FF0000"/>
                </a:solidFill>
                <a:latin typeface="微软雅黑" panose="020B0503020204020204" pitchFamily="34" charset="-122"/>
                <a:ea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rPr>
              <a:t>、关闭文件</a:t>
            </a:r>
            <a:r>
              <a:rPr lang="zh-CN" altLang="en-US" sz="1200" dirty="0">
                <a:solidFill>
                  <a:schemeClr val="tx1"/>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如何获取文件对象？   </a:t>
            </a:r>
            <a:r>
              <a:rPr lang="en-US" altLang="zh-CN" sz="1200" dirty="0">
                <a:solidFill>
                  <a:srgbClr val="FF0000"/>
                </a:solidFill>
                <a:latin typeface="微软雅黑" panose="020B0503020204020204" pitchFamily="34" charset="-122"/>
                <a:ea typeface="微软雅黑" panose="020B0503020204020204" pitchFamily="34" charset="-122"/>
              </a:rPr>
              <a:t>open</a:t>
            </a:r>
            <a:r>
              <a:rPr lang="zh-CN" altLang="en-US" sz="1200" dirty="0">
                <a:solidFill>
                  <a:srgbClr val="FF0000"/>
                </a:solidFill>
                <a:latin typeface="微软雅黑" panose="020B0503020204020204" pitchFamily="34" charset="-122"/>
                <a:ea typeface="微软雅黑" panose="020B0503020204020204" pitchFamily="34" charset="-122"/>
              </a:rPr>
              <a:t>（）函数的返回值就是一个文件对象，可以拿变量保存</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文件写入的方法是  </a:t>
            </a:r>
            <a:r>
              <a:rPr lang="zh-CN" altLang="en-US" sz="1200" dirty="0">
                <a:solidFill>
                  <a:srgbClr val="FF0000"/>
                </a:solidFill>
                <a:latin typeface="微软雅黑" panose="020B0503020204020204" pitchFamily="34" charset="-122"/>
                <a:ea typeface="微软雅黑" panose="020B0503020204020204" pitchFamily="34" charset="-122"/>
              </a:rPr>
              <a:t> 对象</a:t>
            </a:r>
            <a:r>
              <a:rPr lang="en-US" altLang="zh-CN" sz="1200" dirty="0">
                <a:solidFill>
                  <a:srgbClr val="FF0000"/>
                </a:solidFill>
                <a:latin typeface="微软雅黑" panose="020B0503020204020204" pitchFamily="34" charset="-122"/>
                <a:ea typeface="微软雅黑" panose="020B0503020204020204" pitchFamily="34" charset="-122"/>
              </a:rPr>
              <a:t>.write</a:t>
            </a:r>
            <a:r>
              <a:rPr lang="zh-CN" altLang="en-US" sz="1200" dirty="0">
                <a:solidFill>
                  <a:srgbClr val="FF0000"/>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关闭文件的方法是  </a:t>
            </a:r>
            <a:r>
              <a:rPr lang="zh-CN" altLang="en-US" sz="1200" dirty="0">
                <a:solidFill>
                  <a:srgbClr val="FF0000"/>
                </a:solidFill>
                <a:latin typeface="微软雅黑" panose="020B0503020204020204" pitchFamily="34" charset="-122"/>
                <a:ea typeface="微软雅黑" panose="020B0503020204020204" pitchFamily="34" charset="-122"/>
              </a:rPr>
              <a:t>对象</a:t>
            </a:r>
            <a:r>
              <a:rPr lang="en-US" altLang="zh-CN" sz="1200" dirty="0">
                <a:solidFill>
                  <a:srgbClr val="FF0000"/>
                </a:solidFill>
                <a:latin typeface="微软雅黑" panose="020B0503020204020204" pitchFamily="34" charset="-122"/>
                <a:ea typeface="微软雅黑" panose="020B0503020204020204" pitchFamily="34" charset="-122"/>
              </a:rPr>
              <a:t>.close</a:t>
            </a:r>
            <a:r>
              <a:rPr lang="zh-CN" altLang="en-US" sz="1200" dirty="0">
                <a:solidFill>
                  <a:srgbClr val="FF0000"/>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了解文件</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5.3</a:t>
            </a:r>
            <a:r>
              <a:rPr lang="zh-CN" altLang="en-US" b="1" dirty="0" smtClean="0">
                <a:solidFill>
                  <a:srgbClr val="404040"/>
                </a:solidFill>
                <a:latin typeface="微软雅黑" panose="020B0503020204020204" pitchFamily="34" charset="-122"/>
                <a:ea typeface="微软雅黑" panose="020B0503020204020204" pitchFamily="34" charset="-122"/>
              </a:rPr>
              <a:t> 批量重命名增加字符串流程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2085827" cy="1169551"/>
          </a:xfrm>
          <a:prstGeom prst="rect">
            <a:avLst/>
          </a:prstGeom>
          <a:noFill/>
        </p:spPr>
        <p:txBody>
          <a:bodyPr wrap="none" rtlCol="0">
            <a:spAutoFit/>
          </a:bodyPr>
          <a:lstStyle/>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）导入</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OS</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模块</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）遍历文件夹所有文件</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）重命名</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041908"/>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5</a:t>
            </a:r>
            <a:r>
              <a:rPr lang="en-US" altLang="zh-CN" b="1" dirty="0" smtClean="0">
                <a:solidFill>
                  <a:srgbClr val="404040"/>
                </a:solidFill>
                <a:latin typeface="微软雅黑" panose="020B0503020204020204" pitchFamily="34" charset="-122"/>
                <a:ea typeface="微软雅黑" panose="020B0503020204020204" pitchFamily="34" charset="-122"/>
              </a:rPr>
              <a:t>.4</a:t>
            </a:r>
            <a:r>
              <a:rPr lang="zh-CN" altLang="en-US" b="1" dirty="0" smtClean="0">
                <a:solidFill>
                  <a:srgbClr val="404040"/>
                </a:solidFill>
                <a:latin typeface="微软雅黑" panose="020B0503020204020204" pitchFamily="34" charset="-122"/>
                <a:ea typeface="微软雅黑" panose="020B0503020204020204" pitchFamily="34" charset="-122"/>
              </a:rPr>
              <a:t> 批量重命名（增加字符串）参考代码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94661" y="1563638"/>
            <a:ext cx="6588224" cy="3151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5.5</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1896383"/>
            <a:ext cx="6768752" cy="1323439"/>
          </a:xfrm>
          <a:prstGeom prst="rect">
            <a:avLst/>
          </a:prstGeom>
          <a:noFill/>
        </p:spPr>
        <p:txBody>
          <a:bodyPr wrap="square" lIns="91440" tIns="45720" rIns="91440" bIns="45720">
            <a:spAutoFit/>
          </a:bodyPr>
          <a:lstStyle/>
          <a:p>
            <a:pPr algn="ctr"/>
            <a:r>
              <a:rPr lang="zh-CN" altLang="en-US" sz="4000" b="1"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知道如何给文件文件名修改（</a:t>
            </a: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增加和删除字符</a:t>
            </a:r>
            <a:r>
              <a:rPr lang="zh-CN" altLang="en-US" sz="4000" b="1"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串）</a:t>
            </a:r>
            <a:endParaRPr lang="en-US" altLang="zh-CN" sz="4000" b="1"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755576" y="1131888"/>
            <a:ext cx="5328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5.6</a:t>
            </a:r>
            <a:r>
              <a:rPr lang="zh-CN" altLang="en-US" b="1" dirty="0" smtClean="0">
                <a:solidFill>
                  <a:srgbClr val="404040"/>
                </a:solidFill>
                <a:latin typeface="微软雅黑" panose="020B0503020204020204" pitchFamily="34" charset="-122"/>
                <a:ea typeface="微软雅黑" panose="020B0503020204020204" pitchFamily="34" charset="-122"/>
              </a:rPr>
              <a:t> 批量重命名添加和删除字符串分析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3632726" cy="1169551"/>
          </a:xfrm>
          <a:prstGeom prst="rect">
            <a:avLst/>
          </a:prstGeom>
          <a:noFill/>
        </p:spPr>
        <p:txBody>
          <a:bodyPr wrap="none" rtlCol="0">
            <a:spAutoFit/>
          </a:bodyPr>
          <a:lstStyle/>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）在增加的基础上</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）构造条件数据定义</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flag</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标识</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）使用</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if</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判断标识确定是增加还是删除操作</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dissolv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99244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5.7</a:t>
            </a:r>
            <a:r>
              <a:rPr lang="zh-CN" altLang="en-US" b="1" dirty="0" smtClean="0">
                <a:solidFill>
                  <a:srgbClr val="404040"/>
                </a:solidFill>
                <a:latin typeface="微软雅黑" panose="020B0503020204020204" pitchFamily="34" charset="-122"/>
                <a:ea typeface="微软雅黑" panose="020B0503020204020204" pitchFamily="34" charset="-122"/>
              </a:rPr>
              <a:t> 批量重命名（增加字符串）参考代码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15616" y="1419622"/>
            <a:ext cx="5208073" cy="3554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5.8</a:t>
            </a:r>
            <a:r>
              <a:rPr lang="zh-CN" altLang="en-US" b="1" dirty="0" smtClean="0">
                <a:solidFill>
                  <a:srgbClr val="404040"/>
                </a:solidFill>
                <a:latin typeface="微软雅黑" panose="020B0503020204020204" pitchFamily="34" charset="-122"/>
                <a:ea typeface="微软雅黑" panose="020B0503020204020204" pitchFamily="34" charset="-122"/>
              </a:rPr>
              <a:t> 课堂讲解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文件操作总结</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99244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5.9</a:t>
            </a:r>
            <a:r>
              <a:rPr lang="zh-CN" altLang="en-US" b="1" dirty="0" smtClean="0">
                <a:solidFill>
                  <a:srgbClr val="404040"/>
                </a:solidFill>
                <a:latin typeface="微软雅黑" panose="020B0503020204020204" pitchFamily="34" charset="-122"/>
                <a:ea typeface="微软雅黑" panose="020B0503020204020204" pitchFamily="34" charset="-122"/>
              </a:rPr>
              <a:t> 文件基础操作总结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31001" y="1534757"/>
            <a:ext cx="2016224" cy="276999"/>
          </a:xfrm>
          <a:prstGeom prst="rect">
            <a:avLst/>
          </a:prstGeom>
          <a:noFill/>
        </p:spPr>
        <p:txBody>
          <a:bodyPr wrap="square" rtlCol="0">
            <a:spAutoFit/>
          </a:bodyPr>
          <a:lstStyle/>
          <a:p>
            <a:pPr fontAlgn="auto">
              <a:spcBef>
                <a:spcPts val="0"/>
              </a:spcBef>
              <a:spcAft>
                <a:spcPts val="0"/>
              </a:spcAft>
            </a:pPr>
            <a:r>
              <a:rPr kumimoji="1" lang="zh-CN" altLang="en-US" sz="12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文件操作：</a:t>
            </a:r>
            <a:endParaRPr kumimoji="1" lang="en-US" altLang="zh-CN" sz="12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788024" y="1491630"/>
            <a:ext cx="2016224" cy="276999"/>
          </a:xfrm>
          <a:prstGeom prst="rect">
            <a:avLst/>
          </a:prstGeom>
          <a:noFill/>
        </p:spPr>
        <p:txBody>
          <a:bodyPr wrap="square" rtlCol="0">
            <a:spAutoFit/>
          </a:bodyPr>
          <a:lstStyle/>
          <a:p>
            <a:pPr fontAlgn="auto">
              <a:spcBef>
                <a:spcPts val="0"/>
              </a:spcBef>
              <a:spcAft>
                <a:spcPts val="0"/>
              </a:spcAft>
            </a:pPr>
            <a:r>
              <a:rPr kumimoji="1" lang="zh-CN" altLang="en-US" sz="12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文件和文件夹相关操作：</a:t>
            </a:r>
            <a:endParaRPr kumimoji="1" lang="en-US" altLang="zh-CN" sz="12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008635" y="1923678"/>
            <a:ext cx="3477002" cy="2804034"/>
          </a:xfrm>
          <a:prstGeom prst="rect">
            <a:avLst/>
          </a:prstGeom>
        </p:spPr>
      </p:pic>
      <p:pic>
        <p:nvPicPr>
          <p:cNvPr id="7" name="图片 6"/>
          <p:cNvPicPr>
            <a:picLocks noChangeAspect="1"/>
          </p:cNvPicPr>
          <p:nvPr/>
        </p:nvPicPr>
        <p:blipFill>
          <a:blip r:embed="rId2"/>
          <a:stretch>
            <a:fillRect/>
          </a:stretch>
        </p:blipFill>
        <p:spPr>
          <a:xfrm>
            <a:off x="4750122" y="1923678"/>
            <a:ext cx="3327010" cy="2534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44644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FF0000"/>
                </a:solidFill>
                <a:latin typeface="微软雅黑" panose="020B0503020204020204" pitchFamily="34" charset="-122"/>
                <a:ea typeface="微软雅黑" panose="020B0503020204020204" pitchFamily="34" charset="-122"/>
              </a:rPr>
              <a:t>5.10</a:t>
            </a:r>
            <a:r>
              <a:rPr lang="zh-CN" altLang="en-US" b="1" dirty="0" smtClean="0">
                <a:solidFill>
                  <a:srgbClr val="FF0000"/>
                </a:solidFill>
                <a:latin typeface="微软雅黑" panose="020B0503020204020204" pitchFamily="34" charset="-122"/>
                <a:ea typeface="微软雅黑" panose="020B0503020204020204" pitchFamily="34" charset="-122"/>
              </a:rPr>
              <a:t> 文件操作（拓展）</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48394" y="1707654"/>
            <a:ext cx="7668344" cy="2208099"/>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370677"/>
            <a:ext cx="43195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rPr>
              <a:t> 面向对象</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smtClean="0">
                <a:solidFill>
                  <a:srgbClr val="FF0000"/>
                </a:solidFill>
                <a:latin typeface="微软雅黑" panose="020B0503020204020204" pitchFamily="34" charset="-122"/>
                <a:ea typeface="微软雅黑" panose="020B0503020204020204" pitchFamily="34" charset="-122"/>
              </a:rPr>
              <a:t>了解面向对象</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200" b="1" dirty="0"/>
              <a:t>类和</a:t>
            </a:r>
            <a:r>
              <a:rPr lang="zh-CN" altLang="en-US" sz="1200" b="1" dirty="0" smtClean="0"/>
              <a:t>对象</a:t>
            </a:r>
            <a:endParaRPr lang="en-US" altLang="zh-CN" sz="1200" b="1" dirty="0"/>
          </a:p>
          <a:p>
            <a:pPr marL="742950" lvl="1" indent="-285750">
              <a:lnSpc>
                <a:spcPct val="200000"/>
              </a:lnSpc>
              <a:buClr>
                <a:srgbClr val="FF0000"/>
              </a:buClr>
              <a:buFont typeface="Wingdings" panose="05000000000000000000" charset="0"/>
              <a:buChar char=""/>
            </a:pPr>
            <a:r>
              <a:rPr lang="zh-CN" altLang="en-US" sz="1200" b="1" dirty="0" smtClean="0"/>
              <a:t>对象属性</a:t>
            </a:r>
            <a:endParaRPr lang="en-US" altLang="zh-CN" sz="1200" b="1" dirty="0" smtClean="0"/>
          </a:p>
          <a:p>
            <a:pPr marL="742950" lvl="1" indent="-285750">
              <a:lnSpc>
                <a:spcPct val="200000"/>
              </a:lnSpc>
              <a:buClr>
                <a:srgbClr val="FF0000"/>
              </a:buClr>
              <a:buFont typeface="Wingdings" panose="05000000000000000000" charset="0"/>
              <a:buChar char=""/>
            </a:pPr>
            <a:r>
              <a:rPr lang="zh-CN" altLang="en-US" sz="1200" b="1" dirty="0" smtClean="0"/>
              <a:t>魔法方法</a:t>
            </a:r>
            <a:endParaRPr lang="zh-CN" altLang="en-US" sz="1200" b="1" dirty="0"/>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2150060"/>
            <a:ext cx="2056973"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理解什么是面向对象编程</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61515"/>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59803"/>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803511"/>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45994"/>
            <a:ext cx="4319588"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文件操作</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chemeClr val="tx1"/>
                </a:solidFill>
                <a:latin typeface="微软雅黑" panose="020B0503020204020204" pitchFamily="34" charset="-122"/>
                <a:ea typeface="微软雅黑" panose="020B0503020204020204" pitchFamily="34" charset="-122"/>
              </a:rPr>
              <a:t>了解文件的操作</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文件的读取</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1.1</a:t>
            </a:r>
            <a:r>
              <a:rPr lang="zh-CN" altLang="en-US" b="1" dirty="0" smtClean="0">
                <a:solidFill>
                  <a:srgbClr val="404040"/>
                </a:solidFill>
                <a:latin typeface="微软雅黑" panose="020B0503020204020204" pitchFamily="34" charset="-122"/>
                <a:ea typeface="微软雅黑" panose="020B0503020204020204" pitchFamily="34" charset="-122"/>
              </a:rPr>
              <a:t> 面向对象和面向过程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35145" y="2121699"/>
            <a:ext cx="5981125" cy="738664"/>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面向过程</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t>         需要</a:t>
            </a:r>
            <a:r>
              <a:rPr lang="zh-CN" altLang="en-US" sz="1400" dirty="0"/>
              <a:t>实现一个功能的时候</a:t>
            </a:r>
            <a:r>
              <a:rPr lang="en-US" altLang="zh-CN" sz="1400" dirty="0"/>
              <a:t>,</a:t>
            </a:r>
            <a:r>
              <a:rPr lang="zh-CN" altLang="en-US" sz="1400" dirty="0"/>
              <a:t>看重的是开发的步骤和过程</a:t>
            </a:r>
            <a:r>
              <a:rPr lang="en-US" altLang="zh-CN" sz="1400" dirty="0"/>
              <a:t>,</a:t>
            </a:r>
            <a:r>
              <a:rPr lang="zh-CN" altLang="en-US" sz="1400" dirty="0"/>
              <a:t>每一个步骤都</a:t>
            </a:r>
            <a:r>
              <a:rPr lang="zh-CN" altLang="en-US" sz="1400" dirty="0" smtClean="0"/>
              <a:t>需</a:t>
            </a:r>
            <a:endParaRPr lang="en-US" altLang="zh-CN" sz="1400" dirty="0" smtClean="0"/>
          </a:p>
          <a:p>
            <a:pPr fontAlgn="auto">
              <a:spcBef>
                <a:spcPts val="0"/>
              </a:spcBef>
              <a:spcAft>
                <a:spcPts val="0"/>
              </a:spcAft>
            </a:pPr>
            <a:r>
              <a:rPr lang="zh-CN" altLang="en-US" sz="1400" dirty="0" smtClean="0"/>
              <a:t>要</a:t>
            </a:r>
            <a:r>
              <a:rPr lang="zh-CN" altLang="en-US" sz="1400" dirty="0"/>
              <a:t>自己亲力亲为</a:t>
            </a:r>
            <a:r>
              <a:rPr lang="en-US" altLang="zh-CN" sz="1400" dirty="0"/>
              <a:t>,</a:t>
            </a:r>
            <a:r>
              <a:rPr lang="zh-CN" altLang="en-US" sz="1400" dirty="0"/>
              <a:t>需要自己编写代码</a:t>
            </a:r>
            <a:r>
              <a:rPr lang="en-US" altLang="zh-CN" sz="1400" dirty="0"/>
              <a:t>(</a:t>
            </a:r>
            <a:r>
              <a:rPr lang="zh-CN" altLang="en-US" sz="1400" dirty="0"/>
              <a:t>自己来做</a:t>
            </a:r>
            <a:r>
              <a:rPr lang="en-US" altLang="zh-CN" sz="1400" dirty="0"/>
              <a:t>)</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043608" y="1707654"/>
            <a:ext cx="5929828" cy="307777"/>
          </a:xfrm>
          <a:prstGeom prst="rect">
            <a:avLst/>
          </a:prstGeom>
          <a:noFill/>
        </p:spPr>
        <p:txBody>
          <a:bodyPr wrap="none" rtlCol="0">
            <a:spAutoFit/>
          </a:bodyPr>
          <a:lstStyle/>
          <a:p>
            <a:pPr fontAlgn="auto">
              <a:spcBef>
                <a:spcPts val="0"/>
              </a:spcBef>
              <a:spcAft>
                <a:spcPts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如今主流的软件开发思想有两种：一个是</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面向过程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，另一个是</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面向对象</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043608" y="2985795"/>
            <a:ext cx="5981125" cy="95410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面向对象</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t>         当</a:t>
            </a:r>
            <a:r>
              <a:rPr lang="zh-CN" altLang="en-US" sz="1400" dirty="0"/>
              <a:t>需要实现一个功能的时候</a:t>
            </a:r>
            <a:r>
              <a:rPr lang="en-US" altLang="zh-CN" sz="1400" dirty="0"/>
              <a:t>,</a:t>
            </a:r>
            <a:r>
              <a:rPr lang="zh-CN" altLang="en-US" sz="1400" dirty="0"/>
              <a:t>看重的并不是过程和步骤</a:t>
            </a:r>
            <a:r>
              <a:rPr lang="en-US" altLang="zh-CN" sz="1400" dirty="0"/>
              <a:t>,</a:t>
            </a:r>
            <a:r>
              <a:rPr lang="zh-CN" altLang="en-US" sz="1400" dirty="0"/>
              <a:t>而是关心谁帮</a:t>
            </a:r>
            <a:r>
              <a:rPr lang="zh-CN" altLang="en-US" sz="1400" dirty="0" smtClean="0"/>
              <a:t>我</a:t>
            </a:r>
            <a:endParaRPr lang="en-US" altLang="zh-CN" sz="1400" dirty="0" smtClean="0"/>
          </a:p>
          <a:p>
            <a:pPr fontAlgn="auto">
              <a:spcBef>
                <a:spcPts val="0"/>
              </a:spcBef>
              <a:spcAft>
                <a:spcPts val="0"/>
              </a:spcAft>
            </a:pPr>
            <a:r>
              <a:rPr lang="zh-CN" altLang="en-US" sz="1400" dirty="0" smtClean="0"/>
              <a:t>做</a:t>
            </a:r>
            <a:r>
              <a:rPr lang="zh-CN" altLang="en-US" sz="1400" dirty="0"/>
              <a:t>这件事</a:t>
            </a:r>
            <a:r>
              <a:rPr lang="en-US" altLang="zh-CN" sz="1400" dirty="0"/>
              <a:t>(</a:t>
            </a:r>
            <a:r>
              <a:rPr lang="zh-CN" altLang="en-US" sz="1400" dirty="0"/>
              <a:t>偷懒</a:t>
            </a:r>
            <a:r>
              <a:rPr lang="en-US" altLang="zh-CN" sz="1400" dirty="0"/>
              <a:t>,</a:t>
            </a:r>
            <a:r>
              <a:rPr lang="zh-CN" altLang="en-US" sz="1400" dirty="0"/>
              <a:t>找人帮我做</a:t>
            </a:r>
            <a:r>
              <a:rPr lang="en-US" altLang="zh-CN" sz="1400" dirty="0"/>
              <a:t>)</a:t>
            </a: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理解什么是面向对象</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面向过程思想</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cs typeface="华文宋体" panose="02010600040101010101" charset="-122"/>
              </a:rPr>
              <a:t>中午想吃西红柿炒鸡蛋怎么办呢</a:t>
            </a:r>
            <a:r>
              <a:rPr lang="en-US" altLang="zh-CN" sz="1800">
                <a:latin typeface="华文宋体" panose="02010600040101010101" charset="-122"/>
                <a:ea typeface="华文宋体" panose="02010600040101010101" charset="-122"/>
                <a:cs typeface="华文宋体" panose="02010600040101010101" charset="-122"/>
              </a:rPr>
              <a:t>?</a:t>
            </a:r>
            <a:endParaRPr lang="en-US" altLang="zh-CN" sz="1800">
              <a:latin typeface="华文宋体" panose="02010600040101010101" charset="-122"/>
              <a:ea typeface="华文宋体" panose="02010600040101010101" charset="-122"/>
              <a:cs typeface="华文宋体" panose="02010600040101010101" charset="-122"/>
            </a:endParaRPr>
          </a:p>
        </p:txBody>
      </p:sp>
      <p:pic>
        <p:nvPicPr>
          <p:cNvPr id="4" name="图片 3"/>
          <p:cNvPicPr>
            <a:picLocks noChangeAspect="1"/>
          </p:cNvPicPr>
          <p:nvPr/>
        </p:nvPicPr>
        <p:blipFill>
          <a:blip r:embed="rId1"/>
          <a:stretch>
            <a:fillRect/>
          </a:stretch>
        </p:blipFill>
        <p:spPr>
          <a:xfrm>
            <a:off x="804863" y="1786414"/>
            <a:ext cx="2971800" cy="242887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面向过程思想</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cs typeface="华文宋体" panose="02010600040101010101" charset="-122"/>
              </a:rPr>
              <a:t>面向过程思想,强调的是</a:t>
            </a:r>
            <a:r>
              <a:rPr lang="zh-CN" altLang="en-US" sz="1800" b="1">
                <a:solidFill>
                  <a:srgbClr val="FF0000"/>
                </a:solidFill>
                <a:latin typeface="华文宋体" panose="02010600040101010101" charset="-122"/>
                <a:ea typeface="华文宋体" panose="02010600040101010101" charset="-122"/>
                <a:cs typeface="华文宋体" panose="02010600040101010101" charset="-122"/>
              </a:rPr>
              <a:t>过程(动作)</a:t>
            </a:r>
            <a:endParaRPr lang="zh-CN" altLang="en-US" sz="1800" b="1">
              <a:solidFill>
                <a:srgbClr val="FF0000"/>
              </a:solidFill>
              <a:latin typeface="华文宋体" panose="02010600040101010101" charset="-122"/>
              <a:ea typeface="华文宋体" panose="02010600040101010101" charset="-122"/>
              <a:cs typeface="华文宋体" panose="02010600040101010101" charset="-122"/>
            </a:endParaRPr>
          </a:p>
          <a:p>
            <a:r>
              <a:rPr lang="zh-CN" altLang="en-US" sz="1800">
                <a:latin typeface="华文宋体" panose="02010600040101010101" charset="-122"/>
                <a:ea typeface="华文宋体" panose="02010600040101010101" charset="-122"/>
                <a:cs typeface="华文宋体" panose="02010600040101010101" charset="-122"/>
              </a:rPr>
              <a:t>而完成这个功能我们充当的角色是</a:t>
            </a:r>
            <a:r>
              <a:rPr lang="zh-CN" altLang="en-US" sz="1800" b="1">
                <a:solidFill>
                  <a:srgbClr val="FF0000"/>
                </a:solidFill>
                <a:latin typeface="华文宋体" panose="02010600040101010101" charset="-122"/>
                <a:ea typeface="华文宋体" panose="02010600040101010101" charset="-122"/>
                <a:cs typeface="华文宋体" panose="02010600040101010101" charset="-122"/>
              </a:rPr>
              <a:t>执行者的角色</a:t>
            </a:r>
            <a:endParaRPr lang="zh-CN" altLang="en-US" sz="1800" b="1">
              <a:solidFill>
                <a:srgbClr val="FF0000"/>
              </a:solidFill>
              <a:latin typeface="华文宋体" panose="02010600040101010101" charset="-122"/>
              <a:ea typeface="华文宋体" panose="02010600040101010101" charset="-122"/>
              <a:cs typeface="华文宋体" panose="02010600040101010101"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面向对象思想</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cs typeface="华文宋体" panose="02010600040101010101" charset="-122"/>
              </a:rPr>
              <a:t>中午想吃西红柿炒鸡蛋</a:t>
            </a:r>
            <a:endParaRPr lang="zh-CN" altLang="en-US" sz="1800">
              <a:latin typeface="华文宋体" panose="02010600040101010101" charset="-122"/>
              <a:ea typeface="华文宋体" panose="02010600040101010101" charset="-122"/>
              <a:cs typeface="华文宋体" panose="02010600040101010101" charset="-122"/>
            </a:endParaRPr>
          </a:p>
          <a:p>
            <a:r>
              <a:rPr lang="zh-CN" altLang="en-US" sz="1800">
                <a:latin typeface="华文宋体" panose="02010600040101010101" charset="-122"/>
                <a:ea typeface="华文宋体" panose="02010600040101010101" charset="-122"/>
                <a:cs typeface="华文宋体" panose="02010600040101010101" charset="-122"/>
              </a:rPr>
              <a:t>直接到饿了么上下个单,老板就把西红柿炒鸡蛋做好送过来了</a:t>
            </a:r>
            <a:endParaRPr lang="zh-CN" altLang="en-US" sz="1800">
              <a:latin typeface="华文宋体" panose="02010600040101010101" charset="-122"/>
              <a:ea typeface="华文宋体" panose="02010600040101010101" charset="-122"/>
              <a:cs typeface="华文宋体" panose="02010600040101010101"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面向对象思想</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cs typeface="华文宋体" panose="02010600040101010101" charset="-122"/>
              </a:rPr>
              <a:t>不再关注具体的过程</a:t>
            </a:r>
            <a:endParaRPr lang="zh-CN" altLang="en-US" sz="1800">
              <a:latin typeface="华文宋体" panose="02010600040101010101" charset="-122"/>
              <a:ea typeface="华文宋体" panose="02010600040101010101" charset="-122"/>
              <a:cs typeface="华文宋体" panose="02010600040101010101" charset="-122"/>
            </a:endParaRPr>
          </a:p>
          <a:p>
            <a:r>
              <a:rPr lang="zh-CN" altLang="en-US" sz="1800">
                <a:latin typeface="华文宋体" panose="02010600040101010101" charset="-122"/>
                <a:ea typeface="华文宋体" panose="02010600040101010101" charset="-122"/>
                <a:cs typeface="华文宋体" panose="02010600040101010101" charset="-122"/>
              </a:rPr>
              <a:t>功能里面充当的角色是</a:t>
            </a:r>
            <a:r>
              <a:rPr lang="zh-CN" altLang="en-US" sz="1800" b="1">
                <a:solidFill>
                  <a:srgbClr val="FF0000"/>
                </a:solidFill>
                <a:latin typeface="华文宋体" panose="02010600040101010101" charset="-122"/>
                <a:ea typeface="华文宋体" panose="02010600040101010101" charset="-122"/>
                <a:cs typeface="华文宋体" panose="02010600040101010101" charset="-122"/>
              </a:rPr>
              <a:t>指挥者的角色</a:t>
            </a:r>
            <a:endParaRPr lang="zh-CN" altLang="en-US" sz="1800">
              <a:latin typeface="华文宋体" panose="02010600040101010101" charset="-122"/>
              <a:ea typeface="华文宋体" panose="02010600040101010101" charset="-122"/>
              <a:cs typeface="华文宋体" panose="02010600040101010101" charset="-122"/>
            </a:endParaRPr>
          </a:p>
          <a:p>
            <a:endParaRPr lang="zh-CN" altLang="en-US" sz="1800">
              <a:latin typeface="华文宋体" panose="02010600040101010101" charset="-122"/>
              <a:ea typeface="华文宋体" panose="02010600040101010101" charset="-122"/>
              <a:cs typeface="华文宋体" panose="02010600040101010101"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面向对象和面向过程总结</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endParaRPr lang="zh-CN" altLang="en-US" sz="1800">
              <a:latin typeface="华文宋体" panose="02010600040101010101" charset="-122"/>
              <a:ea typeface="华文宋体" panose="02010600040101010101" charset="-122"/>
              <a:cs typeface="华文宋体" panose="02010600040101010101" charset="-122"/>
            </a:endParaRPr>
          </a:p>
          <a:p>
            <a:endParaRPr lang="zh-CN" altLang="en-US" sz="1800">
              <a:latin typeface="华文宋体" panose="02010600040101010101" charset="-122"/>
              <a:ea typeface="华文宋体" panose="02010600040101010101" charset="-122"/>
              <a:cs typeface="华文宋体" panose="02010600040101010101" charset="-122"/>
            </a:endParaRPr>
          </a:p>
          <a:p>
            <a:endParaRPr lang="zh-CN" altLang="en-US" sz="1800">
              <a:latin typeface="华文宋体" panose="02010600040101010101" charset="-122"/>
              <a:ea typeface="华文宋体" panose="02010600040101010101" charset="-122"/>
              <a:cs typeface="华文宋体" panose="02010600040101010101" charset="-122"/>
            </a:endParaRPr>
          </a:p>
          <a:p>
            <a:endParaRPr lang="zh-CN" altLang="en-US" sz="1800">
              <a:latin typeface="华文宋体" panose="02010600040101010101" charset="-122"/>
              <a:ea typeface="华文宋体" panose="02010600040101010101" charset="-122"/>
              <a:cs typeface="华文宋体" panose="02010600040101010101" charset="-122"/>
            </a:endParaRPr>
          </a:p>
          <a:p>
            <a:endParaRPr lang="zh-CN" altLang="en-US" sz="1800">
              <a:latin typeface="华文宋体" panose="02010600040101010101" charset="-122"/>
              <a:ea typeface="华文宋体" panose="02010600040101010101" charset="-122"/>
              <a:cs typeface="华文宋体" panose="02010600040101010101" charset="-122"/>
            </a:endParaRPr>
          </a:p>
          <a:p>
            <a:endParaRPr lang="zh-CN" altLang="en-US" sz="1800">
              <a:latin typeface="华文宋体" panose="02010600040101010101" charset="-122"/>
              <a:ea typeface="华文宋体" panose="02010600040101010101" charset="-122"/>
              <a:cs typeface="华文宋体" panose="02010600040101010101" charset="-122"/>
            </a:endParaRPr>
          </a:p>
          <a:p>
            <a:r>
              <a:rPr lang="zh-CN" altLang="en-US" sz="1800">
                <a:latin typeface="华文宋体" panose="02010600040101010101" charset="-122"/>
                <a:ea typeface="华文宋体" panose="02010600040101010101" charset="-122"/>
                <a:cs typeface="华文宋体" panose="02010600040101010101" charset="-122"/>
              </a:rPr>
              <a:t>除了</a:t>
            </a:r>
            <a:r>
              <a:rPr lang="en-US" altLang="zh-CN" sz="1800">
                <a:latin typeface="华文宋体" panose="02010600040101010101" charset="-122"/>
                <a:ea typeface="华文宋体" panose="02010600040101010101" charset="-122"/>
                <a:cs typeface="华文宋体" panose="02010600040101010101" charset="-122"/>
              </a:rPr>
              <a:t>python</a:t>
            </a:r>
            <a:r>
              <a:rPr lang="zh-CN" altLang="en-US" sz="1800">
                <a:latin typeface="华文宋体" panose="02010600040101010101" charset="-122"/>
                <a:ea typeface="华文宋体" panose="02010600040101010101" charset="-122"/>
                <a:cs typeface="华文宋体" panose="02010600040101010101" charset="-122"/>
              </a:rPr>
              <a:t>还有那些语言是面向对象的语言</a:t>
            </a:r>
            <a:r>
              <a:rPr lang="en-US" altLang="zh-CN" sz="1800">
                <a:latin typeface="华文宋体" panose="02010600040101010101" charset="-122"/>
                <a:ea typeface="华文宋体" panose="02010600040101010101" charset="-122"/>
                <a:cs typeface="华文宋体" panose="02010600040101010101" charset="-122"/>
              </a:rPr>
              <a:t>?</a:t>
            </a:r>
            <a:endParaRPr lang="en-US" altLang="zh-CN" sz="1800">
              <a:latin typeface="华文宋体" panose="02010600040101010101" charset="-122"/>
              <a:ea typeface="华文宋体" panose="02010600040101010101" charset="-122"/>
              <a:cs typeface="华文宋体" panose="02010600040101010101" charset="-122"/>
            </a:endParaRPr>
          </a:p>
        </p:txBody>
      </p:sp>
      <p:pic>
        <p:nvPicPr>
          <p:cNvPr id="4" name="图片 3"/>
          <p:cNvPicPr>
            <a:picLocks noChangeAspect="1"/>
          </p:cNvPicPr>
          <p:nvPr/>
        </p:nvPicPr>
        <p:blipFill>
          <a:blip r:embed="rId1"/>
          <a:stretch>
            <a:fillRect/>
          </a:stretch>
        </p:blipFill>
        <p:spPr>
          <a:xfrm>
            <a:off x="628650" y="1369219"/>
            <a:ext cx="5122069" cy="1578769"/>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56886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1.3</a:t>
            </a:r>
            <a:r>
              <a:rPr lang="zh-CN" altLang="en-US" b="1" dirty="0" smtClean="0">
                <a:solidFill>
                  <a:srgbClr val="404040"/>
                </a:solidFill>
                <a:latin typeface="微软雅黑" panose="020B0503020204020204" pitchFamily="34" charset="-122"/>
                <a:ea typeface="微软雅黑" panose="020B0503020204020204" pitchFamily="34" charset="-122"/>
              </a:rPr>
              <a:t> 我们在面向对象要学习哪些知识？</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03648" y="1707654"/>
            <a:ext cx="2071401" cy="1600438"/>
          </a:xfrm>
          <a:prstGeom prst="rect">
            <a:avLst/>
          </a:prstGeom>
          <a:noFill/>
        </p:spPr>
        <p:txBody>
          <a:bodyPr wrap="none" rtlCol="0">
            <a:spAutoFit/>
          </a:bodyPr>
          <a:lstStyle/>
          <a:p>
            <a:pPr fontAlgn="auto">
              <a:spcBef>
                <a:spcPts val="0"/>
              </a:spcBef>
              <a:spcAft>
                <a:spcPts val="0"/>
              </a:spcAft>
            </a:pP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。理解面向对象</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。类和对象</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。添加和获取对象属性</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。魔法方法</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1.4</a:t>
            </a:r>
            <a:r>
              <a:rPr lang="zh-CN" altLang="en-US" b="1" dirty="0" smtClean="0">
                <a:solidFill>
                  <a:srgbClr val="404040"/>
                </a:solidFill>
                <a:latin typeface="微软雅黑" panose="020B0503020204020204" pitchFamily="34" charset="-122"/>
                <a:ea typeface="微软雅黑" panose="020B0503020204020204" pitchFamily="34" charset="-122"/>
              </a:rPr>
              <a:t> 生活中的面向对象</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15616" y="2139702"/>
            <a:ext cx="2481226" cy="2499742"/>
          </a:xfrm>
          <a:prstGeom prst="rect">
            <a:avLst/>
          </a:prstGeom>
        </p:spPr>
      </p:pic>
      <p:pic>
        <p:nvPicPr>
          <p:cNvPr id="6" name="图片 5"/>
          <p:cNvPicPr>
            <a:picLocks noChangeAspect="1"/>
          </p:cNvPicPr>
          <p:nvPr/>
        </p:nvPicPr>
        <p:blipFill>
          <a:blip r:embed="rId2"/>
          <a:stretch>
            <a:fillRect/>
          </a:stretch>
        </p:blipFill>
        <p:spPr>
          <a:xfrm>
            <a:off x="4499992" y="2139702"/>
            <a:ext cx="3414435" cy="2499742"/>
          </a:xfrm>
          <a:prstGeom prst="rect">
            <a:avLst/>
          </a:prstGeom>
        </p:spPr>
      </p:pic>
      <p:sp>
        <p:nvSpPr>
          <p:cNvPr id="7" name="文本框 6"/>
          <p:cNvSpPr txBox="1"/>
          <p:nvPr/>
        </p:nvSpPr>
        <p:spPr>
          <a:xfrm>
            <a:off x="1259632" y="1707654"/>
            <a:ext cx="902811"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面向过程</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4644008" y="1635646"/>
            <a:ext cx="902811"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面向对象</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1.4</a:t>
            </a:r>
            <a:r>
              <a:rPr lang="zh-CN" altLang="en-US" b="1" dirty="0" smtClean="0">
                <a:solidFill>
                  <a:srgbClr val="404040"/>
                </a:solidFill>
                <a:latin typeface="微软雅黑" panose="020B0503020204020204" pitchFamily="34" charset="-122"/>
                <a:ea typeface="微软雅黑" panose="020B0503020204020204" pitchFamily="34" charset="-122"/>
              </a:rPr>
              <a:t> 面向对象三大特性</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59632" y="1707654"/>
            <a:ext cx="723275" cy="1169551"/>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封装性</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继承性</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多态性</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1411094" y="3128069"/>
            <a:ext cx="4673074"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只要是具有面向对象编程的语言，那么都要有这三大特性</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dissolv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3988304" y="2150060"/>
            <a:ext cx="1780540" cy="521970"/>
          </a:xfrm>
          <a:prstGeom prst="rect">
            <a:avLst/>
          </a:prstGeom>
        </p:spPr>
        <p:txBody>
          <a:bodyPr wrap="none">
            <a:spAutoFit/>
          </a:bodyPr>
          <a:lstStyle/>
          <a:p>
            <a:pPr algn="l">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了解如何读取文件 </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370677"/>
            <a:ext cx="43195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rPr>
              <a:t> 面向对象</a:t>
            </a:r>
            <a:endParaRPr lang="zh-CN" altLang="en-US" sz="12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200" b="1" dirty="0"/>
              <a:t>了解面向对象</a:t>
            </a:r>
            <a:endParaRPr lang="en-US" altLang="zh-CN" sz="1200" b="1" dirty="0"/>
          </a:p>
          <a:p>
            <a:pPr lvl="1">
              <a:lnSpc>
                <a:spcPct val="200000"/>
              </a:lnSpc>
              <a:buClr>
                <a:srgbClr val="FF0000"/>
              </a:buClr>
              <a:buFont typeface="Wingdings" panose="05000000000000000000" charset="0"/>
              <a:buChar char=""/>
            </a:pPr>
            <a:r>
              <a:rPr lang="zh-CN" altLang="en-US" sz="1200" b="1" dirty="0">
                <a:solidFill>
                  <a:srgbClr val="FF0000"/>
                </a:solidFill>
              </a:rPr>
              <a:t>类和</a:t>
            </a:r>
            <a:r>
              <a:rPr lang="zh-CN" altLang="en-US" sz="1200" b="1" dirty="0" smtClean="0">
                <a:solidFill>
                  <a:srgbClr val="FF0000"/>
                </a:solidFill>
              </a:rPr>
              <a:t>对象</a:t>
            </a:r>
            <a:endParaRPr lang="en-US" altLang="zh-CN" sz="1200" b="1" dirty="0">
              <a:solidFill>
                <a:srgbClr val="FF0000"/>
              </a:solidFill>
            </a:endParaRPr>
          </a:p>
          <a:p>
            <a:pPr marL="742950" lvl="1" indent="-285750">
              <a:lnSpc>
                <a:spcPct val="200000"/>
              </a:lnSpc>
              <a:buClr>
                <a:srgbClr val="FF0000"/>
              </a:buClr>
              <a:buFont typeface="Wingdings" panose="05000000000000000000" charset="0"/>
              <a:buChar char=""/>
            </a:pPr>
            <a:r>
              <a:rPr lang="zh-CN" altLang="en-US" sz="1200" b="1" dirty="0" smtClean="0"/>
              <a:t>对象属性</a:t>
            </a:r>
            <a:endParaRPr lang="en-US" altLang="zh-CN" sz="1200" b="1" dirty="0" smtClean="0"/>
          </a:p>
          <a:p>
            <a:pPr marL="742950" lvl="1" indent="-285750">
              <a:lnSpc>
                <a:spcPct val="200000"/>
              </a:lnSpc>
              <a:buClr>
                <a:srgbClr val="FF0000"/>
              </a:buClr>
              <a:buFont typeface="Wingdings" panose="05000000000000000000" charset="0"/>
              <a:buChar char=""/>
            </a:pPr>
            <a:r>
              <a:rPr lang="zh-CN" altLang="en-US" sz="1200" b="1" dirty="0" smtClean="0"/>
              <a:t>魔法方法</a:t>
            </a:r>
            <a:endParaRPr lang="zh-CN" altLang="en-US" sz="1200" b="1" dirty="0"/>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2254101"/>
            <a:ext cx="1875835"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类和对象的关系是什么</a:t>
            </a:r>
            <a:endPar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2.1</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知道类和对象的关系是什么</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2.2</a:t>
            </a:r>
            <a:r>
              <a:rPr lang="zh-CN" altLang="en-US" b="1" dirty="0" smtClean="0">
                <a:solidFill>
                  <a:srgbClr val="404040"/>
                </a:solidFill>
                <a:latin typeface="微软雅黑" panose="020B0503020204020204" pitchFamily="34" charset="-122"/>
                <a:ea typeface="微软雅黑" panose="020B0503020204020204" pitchFamily="34" charset="-122"/>
              </a:rPr>
              <a:t> 生活中的类和对象</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27584" y="1501221"/>
            <a:ext cx="6517381" cy="323077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2.2</a:t>
            </a:r>
            <a:r>
              <a:rPr lang="zh-CN" altLang="en-US" b="1" dirty="0" smtClean="0">
                <a:solidFill>
                  <a:srgbClr val="404040"/>
                </a:solidFill>
                <a:latin typeface="微软雅黑" panose="020B0503020204020204" pitchFamily="34" charset="-122"/>
                <a:ea typeface="微软雅黑" panose="020B0503020204020204" pitchFamily="34" charset="-122"/>
              </a:rPr>
              <a:t> 类和对象</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87624" y="1491630"/>
            <a:ext cx="5181227" cy="2192908"/>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人以类聚 物以群分。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具有</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相似内部状态和运动规律的实体的集合</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或统称为抽象</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具有</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相同属性和行为事物的统称</a:t>
            </a: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某一个具体事物的存在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在现实世界中可以是看得见摸得着的。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可以</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是直接使用的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050" dirty="0" smtClean="0">
              <a:solidFill>
                <a:schemeClr val="tx1">
                  <a:lumMod val="65000"/>
                  <a:lumOff val="35000"/>
                </a:schemeClr>
              </a:solidFill>
              <a:latin typeface="+mn-lt"/>
              <a:ea typeface="+mn-ea"/>
            </a:endParaRPr>
          </a:p>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6" name="文本框 5"/>
          <p:cNvSpPr txBox="1"/>
          <p:nvPr/>
        </p:nvSpPr>
        <p:spPr>
          <a:xfrm>
            <a:off x="1187624" y="3704133"/>
            <a:ext cx="6365845"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先有类，然后才有对象。对象是由类创建出来的，指代的是某一个具体的事物</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checkerboard(across)">
                                      <p:cBhvr>
                                        <p:cTn id="18" dur="500"/>
                                        <p:tgtEl>
                                          <p:spTgt spid="5">
                                            <p:txEl>
                                              <p:pRg st="7" end="7"/>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animEffect transition="in" filter="checkerboard(across)">
                                      <p:cBhvr>
                                        <p:cTn id="21" dur="500"/>
                                        <p:tgtEl>
                                          <p:spTgt spid="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2.3</a:t>
            </a:r>
            <a:r>
              <a:rPr lang="zh-CN" altLang="en-US" b="1" dirty="0" smtClean="0">
                <a:solidFill>
                  <a:srgbClr val="404040"/>
                </a:solidFill>
                <a:latin typeface="微软雅黑" panose="020B0503020204020204" pitchFamily="34" charset="-122"/>
                <a:ea typeface="微软雅黑" panose="020B0503020204020204" pitchFamily="34" charset="-122"/>
              </a:rPr>
              <a:t> 小练习：区分一下哪些是类，哪些是对象</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31640" y="1419622"/>
            <a:ext cx="2160240" cy="3323987"/>
          </a:xfrm>
          <a:prstGeom prst="rect">
            <a:avLst/>
          </a:prstGeom>
          <a:noFill/>
        </p:spPr>
        <p:txBody>
          <a:bodyPr wrap="square" rtlCol="0">
            <a:spAutoFit/>
          </a:bodyPr>
          <a:lstStyle/>
          <a:p>
            <a:pPr fontAlgn="auto">
              <a:spcBef>
                <a:spcPts val="0"/>
              </a:spcBef>
              <a:spcAft>
                <a:spcPts val="0"/>
              </a:spcAft>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奔驰汽车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奔驰</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smart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我的</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那辆奔驰</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smart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狗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黄狗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我家</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那只大黄狗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桌子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讲桌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我用的这个讲桌</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红苹果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红富士</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苹果 </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我</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嘴里吃了一半的苹果 </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3275856" y="1408003"/>
            <a:ext cx="543739" cy="3323987"/>
          </a:xfrm>
          <a:prstGeom prst="rect">
            <a:avLst/>
          </a:prstGeom>
          <a:noFill/>
        </p:spPr>
        <p:txBody>
          <a:bodyPr wrap="none" rtlCol="0">
            <a:spAutoFit/>
          </a:bodyPr>
          <a:lstStyle/>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对象</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对象</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对象</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a:t>
            </a:r>
            <a:endParaRPr kumimoji="1"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对象</a:t>
            </a:r>
            <a:endPar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10" end="10"/>
                                            </p:txEl>
                                          </p:spTgt>
                                        </p:tgtEl>
                                        <p:attrNameLst>
                                          <p:attrName>style.visibility</p:attrName>
                                        </p:attrNameLst>
                                      </p:cBhvr>
                                      <p:to>
                                        <p:strVal val="visible"/>
                                      </p:to>
                                    </p:set>
                                    <p:anim calcmode="lin" valueType="num">
                                      <p:cBhvr additive="base">
                                        <p:cTn id="55"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12" end="12"/>
                                            </p:txEl>
                                          </p:spTgt>
                                        </p:tgtEl>
                                        <p:attrNameLst>
                                          <p:attrName>style.visibility</p:attrName>
                                        </p:attrNameLst>
                                      </p:cBhvr>
                                      <p:to>
                                        <p:strVal val="visible"/>
                                      </p:to>
                                    </p:set>
                                    <p:anim calcmode="lin" valueType="num">
                                      <p:cBhvr additive="base">
                                        <p:cTn id="61"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13" end="13"/>
                                            </p:txEl>
                                          </p:spTgt>
                                        </p:tgtEl>
                                        <p:attrNameLst>
                                          <p:attrName>style.visibility</p:attrName>
                                        </p:attrNameLst>
                                      </p:cBhvr>
                                      <p:to>
                                        <p:strVal val="visible"/>
                                      </p:to>
                                    </p:set>
                                    <p:anim calcmode="lin" valueType="num">
                                      <p:cBhvr additive="base">
                                        <p:cTn id="67"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14" end="14"/>
                                            </p:txEl>
                                          </p:spTgt>
                                        </p:tgtEl>
                                        <p:attrNameLst>
                                          <p:attrName>style.visibility</p:attrName>
                                        </p:attrNameLst>
                                      </p:cBhvr>
                                      <p:to>
                                        <p:strVal val="visible"/>
                                      </p:to>
                                    </p:set>
                                    <p:anim calcmode="lin" valueType="num">
                                      <p:cBhvr additive="base">
                                        <p:cTn id="7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1875477"/>
            <a:ext cx="1875835" cy="830997"/>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如何定义一个类的语法</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如何创建一个对象语法</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2.4</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知道类和对象的语法</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2.5</a:t>
            </a:r>
            <a:r>
              <a:rPr lang="zh-CN" altLang="en-US" b="1" dirty="0" smtClean="0">
                <a:solidFill>
                  <a:srgbClr val="404040"/>
                </a:solidFill>
                <a:latin typeface="微软雅黑" panose="020B0503020204020204" pitchFamily="34" charset="-122"/>
                <a:ea typeface="微软雅黑" panose="020B0503020204020204" pitchFamily="34" charset="-122"/>
              </a:rPr>
              <a:t> 构成类的三大要素</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87624" y="1491630"/>
            <a:ext cx="3257550" cy="1168400"/>
          </a:xfrm>
          <a:prstGeom prst="rect">
            <a:avLst/>
          </a:prstGeom>
          <a:noFill/>
        </p:spPr>
        <p:txBody>
          <a:bodyPr wrap="none" rtlCol="0">
            <a:spAutoFit/>
          </a:bodyPr>
          <a:lstStyle/>
          <a:p>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类的名称</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名</a:t>
            </a:r>
            <a:endParaRPr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类的属性</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一组</a:t>
            </a:r>
            <a:r>
              <a:rPr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a:t>
            </a:r>
            <a:endParaRPr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类的方法</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允许类进行操作的方法 </a:t>
            </a:r>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行为</a:t>
            </a:r>
            <a:r>
              <a:rPr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624" y="1479338"/>
            <a:ext cx="3724096" cy="2246769"/>
          </a:xfrm>
          <a:prstGeom prst="rect">
            <a:avLst/>
          </a:prstGeom>
          <a:noFill/>
        </p:spPr>
        <p:txBody>
          <a:bodyPr wrap="none" rtlCol="0">
            <a:spAutoFit/>
          </a:bodyPr>
          <a:lstStyle/>
          <a:p>
            <a:r>
              <a:rPr lang="en-US" altLang="zh-CN" sz="1400" b="1" dirty="0"/>
              <a:t>1</a:t>
            </a:r>
            <a:r>
              <a:rPr lang="zh-CN" altLang="en-US" sz="1400" b="1" dirty="0"/>
              <a:t>）人类设计</a:t>
            </a:r>
            <a:r>
              <a:rPr lang="en-US" altLang="zh-CN" sz="1400" b="1" dirty="0"/>
              <a:t>,</a:t>
            </a:r>
            <a:r>
              <a:rPr lang="zh-CN" altLang="en-US" sz="1400" b="1" dirty="0"/>
              <a:t>只关心</a:t>
            </a:r>
            <a:r>
              <a:rPr lang="en-US" altLang="zh-CN" sz="1400" b="1" dirty="0"/>
              <a:t>3</a:t>
            </a:r>
            <a:r>
              <a:rPr lang="zh-CN" altLang="en-US" sz="1400" b="1" dirty="0"/>
              <a:t>样东西</a:t>
            </a:r>
            <a:r>
              <a:rPr lang="en-US" altLang="zh-CN" sz="1400" b="1" dirty="0"/>
              <a:t>: </a:t>
            </a:r>
            <a:endParaRPr lang="en-US" altLang="zh-CN" sz="1400" b="1" dirty="0"/>
          </a:p>
          <a:p>
            <a:r>
              <a:rPr lang="zh-CN" altLang="en-US" sz="1400" dirty="0"/>
              <a:t>事物名称</a:t>
            </a:r>
            <a:r>
              <a:rPr lang="en-US" altLang="zh-CN" sz="1400" dirty="0"/>
              <a:t>(</a:t>
            </a:r>
            <a:r>
              <a:rPr lang="zh-CN" altLang="en-US" sz="1400" dirty="0"/>
              <a:t>类名</a:t>
            </a:r>
            <a:r>
              <a:rPr lang="en-US" altLang="zh-CN" sz="1400" dirty="0"/>
              <a:t>):</a:t>
            </a:r>
            <a:r>
              <a:rPr lang="zh-CN" altLang="en-US" sz="1400" dirty="0"/>
              <a:t>人</a:t>
            </a:r>
            <a:r>
              <a:rPr lang="en-US" altLang="zh-CN" sz="1400" dirty="0"/>
              <a:t>(Person) </a:t>
            </a:r>
            <a:endParaRPr lang="en-US" altLang="zh-CN" sz="1400" dirty="0"/>
          </a:p>
          <a:p>
            <a:r>
              <a:rPr lang="zh-CN" altLang="en-US" sz="1400" dirty="0"/>
              <a:t>属性</a:t>
            </a:r>
            <a:r>
              <a:rPr lang="en-US" altLang="zh-CN" sz="1400" dirty="0"/>
              <a:t>:</a:t>
            </a:r>
            <a:r>
              <a:rPr lang="zh-CN" altLang="en-US" sz="1400" dirty="0"/>
              <a:t>身高</a:t>
            </a:r>
            <a:r>
              <a:rPr lang="en-US" altLang="zh-CN" sz="1400" dirty="0"/>
              <a:t>(height)</a:t>
            </a:r>
            <a:r>
              <a:rPr lang="zh-CN" altLang="en-US" sz="1400" dirty="0"/>
              <a:t>、年龄</a:t>
            </a:r>
            <a:r>
              <a:rPr lang="en-US" altLang="zh-CN" sz="1400" dirty="0"/>
              <a:t>(age) </a:t>
            </a:r>
            <a:endParaRPr lang="en-US" altLang="zh-CN" sz="1400" dirty="0"/>
          </a:p>
          <a:p>
            <a:r>
              <a:rPr lang="zh-CN" altLang="en-US" sz="1400" dirty="0"/>
              <a:t>方法</a:t>
            </a:r>
            <a:r>
              <a:rPr lang="en-US" altLang="zh-CN" sz="1400" dirty="0"/>
              <a:t>(</a:t>
            </a:r>
            <a:r>
              <a:rPr lang="zh-CN" altLang="en-US" sz="1400" dirty="0"/>
              <a:t>行为</a:t>
            </a:r>
            <a:r>
              <a:rPr lang="en-US" altLang="zh-CN" sz="1400" dirty="0"/>
              <a:t>/</a:t>
            </a:r>
            <a:r>
              <a:rPr lang="zh-CN" altLang="en-US" sz="1400" dirty="0"/>
              <a:t>功能</a:t>
            </a:r>
            <a:r>
              <a:rPr lang="en-US" altLang="zh-CN" sz="1400" dirty="0"/>
              <a:t>):</a:t>
            </a:r>
            <a:r>
              <a:rPr lang="zh-CN" altLang="en-US" sz="1400" dirty="0"/>
              <a:t>跑</a:t>
            </a:r>
            <a:r>
              <a:rPr lang="en-US" altLang="zh-CN" sz="1400" dirty="0"/>
              <a:t>(run)</a:t>
            </a:r>
            <a:r>
              <a:rPr lang="zh-CN" altLang="en-US" sz="1400" dirty="0"/>
              <a:t>、打架</a:t>
            </a:r>
            <a:r>
              <a:rPr lang="en-US" altLang="zh-CN" sz="1400" dirty="0"/>
              <a:t>(fight) </a:t>
            </a:r>
            <a:endParaRPr lang="en-US" altLang="zh-CN" sz="1400" dirty="0" smtClean="0"/>
          </a:p>
          <a:p>
            <a:endParaRPr lang="en-US" altLang="zh-CN" sz="1400" dirty="0"/>
          </a:p>
          <a:p>
            <a:r>
              <a:rPr lang="en-US" altLang="zh-CN" sz="1400" b="1" dirty="0"/>
              <a:t>2</a:t>
            </a:r>
            <a:r>
              <a:rPr lang="zh-CN" altLang="en-US" sz="1400" b="1" dirty="0"/>
              <a:t>）狗类的设计 </a:t>
            </a:r>
            <a:endParaRPr lang="zh-CN" altLang="en-US" sz="1400" b="1" dirty="0"/>
          </a:p>
          <a:p>
            <a:r>
              <a:rPr lang="zh-CN" altLang="en-US" sz="1400" dirty="0"/>
              <a:t>类名</a:t>
            </a:r>
            <a:r>
              <a:rPr lang="en-US" altLang="zh-CN" sz="1400" dirty="0"/>
              <a:t>:</a:t>
            </a:r>
            <a:r>
              <a:rPr lang="zh-CN" altLang="en-US" sz="1400" dirty="0"/>
              <a:t>狗</a:t>
            </a:r>
            <a:r>
              <a:rPr lang="en-US" altLang="zh-CN" sz="1400" dirty="0"/>
              <a:t>(Dog)</a:t>
            </a:r>
            <a:endParaRPr lang="en-US" altLang="zh-CN" sz="1400" dirty="0"/>
          </a:p>
          <a:p>
            <a:r>
              <a:rPr lang="zh-CN" altLang="en-US" sz="1400" dirty="0"/>
              <a:t>属性</a:t>
            </a:r>
            <a:r>
              <a:rPr lang="en-US" altLang="zh-CN" sz="1400" dirty="0"/>
              <a:t>:</a:t>
            </a:r>
            <a:r>
              <a:rPr lang="zh-CN" altLang="en-US" sz="1400" dirty="0"/>
              <a:t>品种 、毛色、性别、名字、 腿儿的数量</a:t>
            </a:r>
            <a:endParaRPr lang="zh-CN" altLang="en-US" sz="1400" dirty="0"/>
          </a:p>
          <a:p>
            <a:r>
              <a:rPr lang="zh-CN" altLang="en-US" sz="1400" dirty="0"/>
              <a:t>方法</a:t>
            </a:r>
            <a:r>
              <a:rPr lang="en-US" altLang="zh-CN" sz="1400" dirty="0"/>
              <a:t>(</a:t>
            </a:r>
            <a:r>
              <a:rPr lang="zh-CN" altLang="en-US" sz="1400" dirty="0"/>
              <a:t>行为</a:t>
            </a:r>
            <a:r>
              <a:rPr lang="en-US" altLang="zh-CN" sz="1400" dirty="0"/>
              <a:t>/</a:t>
            </a:r>
            <a:r>
              <a:rPr lang="zh-CN" altLang="en-US" sz="1400" dirty="0"/>
              <a:t>功能</a:t>
            </a:r>
            <a:r>
              <a:rPr lang="en-US" altLang="zh-CN" sz="1400" dirty="0"/>
              <a:t>):</a:t>
            </a:r>
            <a:r>
              <a:rPr lang="zh-CN" altLang="en-US" sz="1400" dirty="0"/>
              <a:t>叫 、跑、咬人、吃、摇尾巴</a:t>
            </a:r>
            <a:endParaRPr lang="zh-CN" altLang="en-US" sz="1400" dirty="0"/>
          </a:p>
          <a:p>
            <a:pPr fontAlgn="auto">
              <a:spcBef>
                <a:spcPts val="0"/>
              </a:spcBef>
              <a:spcAft>
                <a:spcPts val="0"/>
              </a:spcAft>
            </a:pPr>
            <a:endParaRPr kumimoji="1" lang="zh-CN" altLang="en-US" sz="1400" dirty="0">
              <a:solidFill>
                <a:schemeClr val="tx1">
                  <a:lumMod val="65000"/>
                  <a:lumOff val="35000"/>
                </a:schemeClr>
              </a:solidFill>
              <a:latin typeface="+mn-lt"/>
              <a:ea typeface="+mn-ea"/>
            </a:endParaRPr>
          </a:p>
        </p:txBody>
      </p:sp>
      <p:sp>
        <p:nvSpPr>
          <p:cNvPr id="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2.6</a:t>
            </a:r>
            <a:r>
              <a:rPr lang="zh-CN" altLang="en-US" b="1" dirty="0" smtClean="0">
                <a:solidFill>
                  <a:srgbClr val="404040"/>
                </a:solidFill>
                <a:latin typeface="微软雅黑" panose="020B0503020204020204" pitchFamily="34" charset="-122"/>
                <a:ea typeface="微软雅黑" panose="020B0503020204020204" pitchFamily="34" charset="-122"/>
              </a:rPr>
              <a:t> 创建类的事例：</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dissolve">
                                      <p:cBhvr>
                                        <p:cTn id="13" dur="500"/>
                                        <p:tgtEl>
                                          <p:spTgt spid="4">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dissolve">
                                      <p:cBhvr>
                                        <p:cTn id="16" dur="500"/>
                                        <p:tgtEl>
                                          <p:spTgt spid="4">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dissolv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dissolve">
                                      <p:cBhvr>
                                        <p:cTn id="30" dur="500"/>
                                        <p:tgtEl>
                                          <p:spTgt spid="4">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dissolve">
                                      <p:cBhvr>
                                        <p:cTn id="33" dur="500"/>
                                        <p:tgtEl>
                                          <p:spTgt spid="4">
                                            <p:txEl>
                                              <p:pRg st="7" end="7"/>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dissolve">
                                      <p:cBhvr>
                                        <p:cTn id="3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8360"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 </a:t>
            </a:r>
            <a:r>
              <a:rPr lang="zh-CN" altLang="en-US" b="1" dirty="0">
                <a:solidFill>
                  <a:srgbClr val="404040"/>
                </a:solidFill>
                <a:latin typeface="微软雅黑" panose="020B0503020204020204" pitchFamily="34" charset="-122"/>
                <a:ea typeface="微软雅黑" panose="020B0503020204020204" pitchFamily="34" charset="-122"/>
              </a:rPr>
              <a:t>访问模式的特点</a:t>
            </a:r>
            <a:r>
              <a:rPr lang="en-US" altLang="zh-CN" b="1" dirty="0">
                <a:solidFill>
                  <a:srgbClr val="404040"/>
                </a:solidFill>
                <a:latin typeface="微软雅黑" panose="020B0503020204020204" pitchFamily="34" charset="-122"/>
                <a:ea typeface="微软雅黑" panose="020B0503020204020204" pitchFamily="34" charset="-122"/>
              </a:rPr>
              <a:t>01-</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082675"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文件都有哪些访问模式？</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2.6</a:t>
            </a:r>
            <a:r>
              <a:rPr lang="zh-CN" altLang="en-US" b="1" dirty="0" smtClean="0">
                <a:solidFill>
                  <a:srgbClr val="404040"/>
                </a:solidFill>
                <a:latin typeface="微软雅黑" panose="020B0503020204020204" pitchFamily="34" charset="-122"/>
                <a:ea typeface="微软雅黑" panose="020B0503020204020204" pitchFamily="34" charset="-122"/>
              </a:rPr>
              <a:t> 创建类的语法</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87624" y="2781824"/>
            <a:ext cx="4673074"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注意</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：类名要满足标识符命名规则，遵循大驼峰命名法。</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303979" y="1284898"/>
            <a:ext cx="2907981" cy="12814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915566"/>
            <a:ext cx="5688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2.7</a:t>
            </a:r>
            <a:r>
              <a:rPr lang="zh-CN" altLang="en-US" b="1" dirty="0" smtClean="0">
                <a:solidFill>
                  <a:srgbClr val="404040"/>
                </a:solidFill>
                <a:latin typeface="微软雅黑" panose="020B0503020204020204" pitchFamily="34" charset="-122"/>
                <a:ea typeface="微软雅黑" panose="020B0503020204020204" pitchFamily="34" charset="-122"/>
              </a:rPr>
              <a:t> 创建对象的语法</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59796" y="2705653"/>
            <a:ext cx="4852610"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注意</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：要先有类才能够有对象，一个类可以创建多个对象。</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87624" y="1629588"/>
            <a:ext cx="3024336" cy="731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95936" y="2182093"/>
            <a:ext cx="1721946"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体验面向</a:t>
            </a:r>
            <a:r>
              <a:rPr lang="zh-CN" altLang="en-US" sz="120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对象的创建</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3.1</a:t>
            </a:r>
            <a:r>
              <a:rPr lang="zh-CN" altLang="en-US" b="1" dirty="0" smtClean="0">
                <a:solidFill>
                  <a:srgbClr val="404040"/>
                </a:solidFill>
                <a:latin typeface="微软雅黑" panose="020B0503020204020204" pitchFamily="34" charset="-122"/>
                <a:ea typeface="微软雅黑" panose="020B0503020204020204" pitchFamily="34" charset="-122"/>
              </a:rPr>
              <a:t> 体验面向对象的使用：视频讲解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知道如何创建类和对象</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3.2</a:t>
            </a:r>
            <a:r>
              <a:rPr lang="zh-CN" altLang="en-US" b="1" dirty="0" smtClean="0">
                <a:solidFill>
                  <a:srgbClr val="404040"/>
                </a:solidFill>
                <a:latin typeface="微软雅黑" panose="020B0503020204020204" pitchFamily="34" charset="-122"/>
                <a:ea typeface="微软雅黑" panose="020B0503020204020204" pitchFamily="34" charset="-122"/>
              </a:rPr>
              <a:t> 类的创建，对象创建的流程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7" name="文本框 6"/>
          <p:cNvSpPr txBox="1"/>
          <p:nvPr/>
        </p:nvSpPr>
        <p:spPr>
          <a:xfrm>
            <a:off x="1446835" y="1828800"/>
            <a:ext cx="1188146" cy="1169551"/>
          </a:xfrm>
          <a:prstGeom prst="rect">
            <a:avLst/>
          </a:prstGeom>
          <a:noFill/>
        </p:spPr>
        <p:txBody>
          <a:bodyPr wrap="none" rtlCol="0">
            <a:spAutoFit/>
          </a:bodyPr>
          <a:lstStyle/>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。定义类</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。创建对象</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。验证</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a:solidFill>
                  <a:srgbClr val="595959"/>
                </a:solidFill>
                <a:latin typeface="微软雅黑" panose="020B0503020204020204" pitchFamily="34" charset="-122"/>
                <a:ea typeface="微软雅黑" panose="020B0503020204020204" pitchFamily="34" charset="-122"/>
              </a:rPr>
              <a:t>面向对象</a:t>
            </a:r>
            <a:r>
              <a:rPr lang="zh-CN" altLang="en-US" sz="2400" b="1" dirty="0" smtClean="0">
                <a:solidFill>
                  <a:srgbClr val="595959"/>
                </a:solidFill>
                <a:latin typeface="微软雅黑" panose="020B0503020204020204" pitchFamily="34" charset="-122"/>
                <a:ea typeface="微软雅黑" panose="020B0503020204020204" pitchFamily="34" charset="-122"/>
              </a:rPr>
              <a:t>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99244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3.3</a:t>
            </a:r>
            <a:r>
              <a:rPr lang="zh-CN" altLang="en-US" b="1" dirty="0" smtClean="0">
                <a:solidFill>
                  <a:srgbClr val="404040"/>
                </a:solidFill>
                <a:latin typeface="微软雅黑" panose="020B0503020204020204" pitchFamily="34" charset="-122"/>
                <a:ea typeface="微软雅黑" panose="020B0503020204020204" pitchFamily="34" charset="-122"/>
              </a:rPr>
              <a:t> 创建类和对象参考代码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15616" y="1491630"/>
            <a:ext cx="5345959" cy="32229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a:solidFill>
                  <a:srgbClr val="595959"/>
                </a:solidFill>
                <a:latin typeface="微软雅黑" panose="020B0503020204020204" pitchFamily="34" charset="-122"/>
                <a:ea typeface="微软雅黑" panose="020B0503020204020204" pitchFamily="34" charset="-122"/>
              </a:rPr>
              <a:t>面向对象</a:t>
            </a:r>
            <a:r>
              <a:rPr lang="zh-CN" altLang="en-US" sz="2400" b="1" dirty="0" smtClean="0">
                <a:solidFill>
                  <a:srgbClr val="595959"/>
                </a:solidFill>
                <a:latin typeface="微软雅黑" panose="020B0503020204020204" pitchFamily="34" charset="-122"/>
                <a:ea typeface="微软雅黑" panose="020B0503020204020204" pitchFamily="34" charset="-122"/>
              </a:rPr>
              <a:t>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99244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3.4</a:t>
            </a:r>
            <a:r>
              <a:rPr lang="zh-CN" altLang="en-US" b="1" dirty="0" smtClean="0">
                <a:solidFill>
                  <a:srgbClr val="404040"/>
                </a:solidFill>
                <a:latin typeface="微软雅黑" panose="020B0503020204020204" pitchFamily="34" charset="-122"/>
                <a:ea typeface="微软雅黑" panose="020B0503020204020204" pitchFamily="34" charset="-122"/>
              </a:rPr>
              <a:t> 练习：创建一个狗（</a:t>
            </a:r>
            <a:r>
              <a:rPr lang="en-US" altLang="zh-CN" b="1" dirty="0" smtClean="0">
                <a:solidFill>
                  <a:srgbClr val="404040"/>
                </a:solidFill>
                <a:latin typeface="微软雅黑" panose="020B0503020204020204" pitchFamily="34" charset="-122"/>
                <a:ea typeface="微软雅黑" panose="020B0503020204020204" pitchFamily="34" charset="-122"/>
              </a:rPr>
              <a:t>Dog</a:t>
            </a:r>
            <a:r>
              <a:rPr lang="zh-CN" altLang="en-US" b="1" dirty="0" smtClean="0">
                <a:solidFill>
                  <a:srgbClr val="404040"/>
                </a:solidFill>
                <a:latin typeface="微软雅黑" panose="020B0503020204020204" pitchFamily="34" charset="-122"/>
                <a:ea typeface="微软雅黑" panose="020B0503020204020204" pitchFamily="34" charset="-122"/>
              </a:rPr>
              <a:t>）类，拥有方法</a:t>
            </a:r>
            <a:r>
              <a:rPr lang="en-US" altLang="zh-CN" b="1" dirty="0" smtClean="0">
                <a:solidFill>
                  <a:srgbClr val="404040"/>
                </a:solidFill>
                <a:latin typeface="微软雅黑" panose="020B0503020204020204" pitchFamily="34" charset="-122"/>
                <a:ea typeface="微软雅黑" panose="020B0503020204020204" pitchFamily="34" charset="-122"/>
              </a:rPr>
              <a:t>eat</a:t>
            </a:r>
            <a:r>
              <a:rPr lang="zh-CN" altLang="en-US" b="1" dirty="0" smtClean="0">
                <a:solidFill>
                  <a:srgbClr val="404040"/>
                </a:solidFill>
                <a:latin typeface="微软雅黑" panose="020B0503020204020204" pitchFamily="34" charset="-122"/>
                <a:ea typeface="微软雅黑" panose="020B0503020204020204" pitchFamily="34" charset="-122"/>
              </a:rPr>
              <a:t>（），打印吃狗粮</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15616" y="1419622"/>
            <a:ext cx="4040286" cy="33472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4"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3995936" y="2182093"/>
            <a:ext cx="2018501"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方法的参数</a:t>
            </a:r>
            <a:r>
              <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self</a:t>
            </a: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是什么？</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4</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方法中</a:t>
            </a:r>
            <a:r>
              <a:rPr lang="en-US" altLang="zh-CN"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self</a:t>
            </a: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指的是什么？</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4.2</a:t>
            </a:r>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self</a:t>
            </a:r>
            <a:r>
              <a:rPr lang="zh-CN" altLang="en-US" b="1" dirty="0" smtClean="0">
                <a:solidFill>
                  <a:srgbClr val="404040"/>
                </a:solidFill>
                <a:latin typeface="微软雅黑" panose="020B0503020204020204" pitchFamily="34" charset="-122"/>
                <a:ea typeface="微软雅黑" panose="020B0503020204020204" pitchFamily="34" charset="-122"/>
              </a:rPr>
              <a:t>指的是什么</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文本框 4"/>
          <p:cNvSpPr txBox="1"/>
          <p:nvPr/>
        </p:nvSpPr>
        <p:spPr>
          <a:xfrm>
            <a:off x="1446835" y="1828800"/>
            <a:ext cx="4431021"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哪个对象调用我们的函数，那么</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self</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就指的是哪个对象</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dissolv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2.2 </a:t>
            </a:r>
            <a:r>
              <a:rPr lang="zh-CN" altLang="en-US" b="1" dirty="0">
                <a:solidFill>
                  <a:srgbClr val="404040"/>
                </a:solidFill>
                <a:latin typeface="微软雅黑" panose="020B0503020204020204" pitchFamily="34" charset="-122"/>
                <a:ea typeface="微软雅黑" panose="020B0503020204020204" pitchFamily="34" charset="-122"/>
              </a:rPr>
              <a:t>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46256" y="2332231"/>
            <a:ext cx="6728356" cy="2249170"/>
          </a:xfrm>
          <a:prstGeom prst="rect">
            <a:avLst/>
          </a:prstGeom>
        </p:spPr>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文件的主访问模式有</a:t>
            </a:r>
            <a:r>
              <a:rPr lang="en-US" altLang="zh-CN" sz="1200" dirty="0">
                <a:latin typeface="微软雅黑" panose="020B0503020204020204" pitchFamily="34" charset="-122"/>
                <a:ea typeface="微软雅黑" panose="020B0503020204020204" pitchFamily="34" charset="-122"/>
              </a:rPr>
              <a:t>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 </a:t>
            </a:r>
            <a:r>
              <a:rPr lang="en-US" altLang="zh-CN" sz="1200" dirty="0">
                <a:latin typeface="微软雅黑" panose="020B0503020204020204" pitchFamily="34" charset="-122"/>
                <a:ea typeface="微软雅黑" panose="020B0503020204020204" pitchFamily="34" charset="-122"/>
              </a:rPr>
              <a:t>r </a:t>
            </a:r>
            <a:r>
              <a:rPr lang="zh-CN" altLang="en-US" sz="1200" dirty="0">
                <a:latin typeface="微软雅黑" panose="020B0503020204020204" pitchFamily="34" charset="-122"/>
                <a:ea typeface="微软雅黑" panose="020B0503020204020204" pitchFamily="34" charset="-122"/>
              </a:rPr>
              <a:t>模式下对文件和</a:t>
            </a:r>
            <a:r>
              <a:rPr lang="en-US" altLang="zh-CN" sz="1200" dirty="0">
                <a:latin typeface="微软雅黑" panose="020B0503020204020204" pitchFamily="34" charset="-122"/>
                <a:ea typeface="微软雅黑" panose="020B0503020204020204" pitchFamily="34" charset="-122"/>
              </a:rPr>
              <a:t>write</a:t>
            </a:r>
            <a:r>
              <a:rPr lang="zh-CN" altLang="en-US" sz="1200" dirty="0">
                <a:latin typeface="微软雅黑" panose="020B0503020204020204" pitchFamily="34" charset="-122"/>
                <a:ea typeface="微软雅黑" panose="020B0503020204020204" pitchFamily="34" charset="-122"/>
              </a:rPr>
              <a:t>函数的影响是什么？</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 </a:t>
            </a:r>
            <a:r>
              <a:rPr lang="en-US" altLang="zh-CN" sz="1200" dirty="0">
                <a:latin typeface="微软雅黑" panose="020B0503020204020204" pitchFamily="34" charset="-122"/>
                <a:ea typeface="微软雅黑" panose="020B0503020204020204" pitchFamily="34" charset="-122"/>
              </a:rPr>
              <a:t>w </a:t>
            </a:r>
            <a:r>
              <a:rPr lang="zh-CN" altLang="en-US" sz="1200" dirty="0">
                <a:latin typeface="微软雅黑" panose="020B0503020204020204" pitchFamily="34" charset="-122"/>
                <a:ea typeface="微软雅黑" panose="020B0503020204020204" pitchFamily="34" charset="-122"/>
              </a:rPr>
              <a:t>模式下对文件和</a:t>
            </a:r>
            <a:r>
              <a:rPr lang="en-US" altLang="zh-CN" sz="1200" dirty="0">
                <a:latin typeface="微软雅黑" panose="020B0503020204020204" pitchFamily="34" charset="-122"/>
                <a:ea typeface="微软雅黑" panose="020B0503020204020204" pitchFamily="34" charset="-122"/>
              </a:rPr>
              <a:t>write</a:t>
            </a:r>
            <a:r>
              <a:rPr lang="zh-CN" altLang="en-US" sz="1200" dirty="0">
                <a:latin typeface="微软雅黑" panose="020B0503020204020204" pitchFamily="34" charset="-122"/>
                <a:ea typeface="微软雅黑" panose="020B0503020204020204" pitchFamily="34" charset="-122"/>
              </a:rPr>
              <a:t>函数的影响是什么？</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 </a:t>
            </a:r>
            <a:r>
              <a:rPr lang="en-US"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模式下对文件和</a:t>
            </a:r>
            <a:r>
              <a:rPr lang="en-US" altLang="zh-CN" sz="1200" dirty="0">
                <a:latin typeface="微软雅黑" panose="020B0503020204020204" pitchFamily="34" charset="-122"/>
                <a:ea typeface="微软雅黑" panose="020B0503020204020204" pitchFamily="34" charset="-122"/>
              </a:rPr>
              <a:t>wirte</a:t>
            </a:r>
            <a:r>
              <a:rPr lang="zh-CN" altLang="en-US" sz="1200" dirty="0">
                <a:latin typeface="微软雅黑" panose="020B0503020204020204" pitchFamily="34" charset="-122"/>
                <a:ea typeface="微软雅黑" panose="020B0503020204020204" pitchFamily="34" charset="-122"/>
              </a:rPr>
              <a:t>函数的影响是什么？</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open</a:t>
            </a:r>
            <a:r>
              <a:rPr lang="zh-CN" altLang="en-US" sz="1200" dirty="0">
                <a:latin typeface="微软雅黑" panose="020B0503020204020204" pitchFamily="34" charset="-122"/>
                <a:ea typeface="微软雅黑" panose="020B0503020204020204" pitchFamily="34" charset="-122"/>
              </a:rPr>
              <a:t>函数的默认访问模式是</a:t>
            </a:r>
            <a:r>
              <a:rPr lang="en-US" altLang="zh-CN" sz="1200" dirty="0">
                <a:latin typeface="微软雅黑" panose="020B0503020204020204" pitchFamily="34" charset="-122"/>
                <a:ea typeface="微软雅黑" panose="020B0503020204020204" pitchFamily="34" charset="-122"/>
              </a:rPr>
              <a:t>________?</a:t>
            </a:r>
            <a:endParaRPr lang="en-US" altLang="zh-CN"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4"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3995936" y="2182093"/>
            <a:ext cx="2074607"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如何使用类创建多个对象</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使用类创建多个对象</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a:solidFill>
                  <a:srgbClr val="595959"/>
                </a:solidFill>
                <a:latin typeface="微软雅黑" panose="020B0503020204020204" pitchFamily="34" charset="-122"/>
                <a:ea typeface="微软雅黑" panose="020B0503020204020204" pitchFamily="34" charset="-122"/>
              </a:rPr>
              <a:t>面向对象</a:t>
            </a:r>
            <a:r>
              <a:rPr lang="zh-CN" altLang="en-US" sz="2400" b="1" dirty="0" smtClean="0">
                <a:solidFill>
                  <a:srgbClr val="595959"/>
                </a:solidFill>
                <a:latin typeface="微软雅黑" panose="020B0503020204020204" pitchFamily="34" charset="-122"/>
                <a:ea typeface="微软雅黑" panose="020B0503020204020204" pitchFamily="34" charset="-122"/>
              </a:rPr>
              <a:t>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99244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5.2</a:t>
            </a:r>
            <a:r>
              <a:rPr lang="zh-CN" altLang="en-US" b="1" dirty="0" smtClean="0">
                <a:solidFill>
                  <a:srgbClr val="404040"/>
                </a:solidFill>
                <a:latin typeface="微软雅黑" panose="020B0503020204020204" pitchFamily="34" charset="-122"/>
                <a:ea typeface="微软雅黑" panose="020B0503020204020204" pitchFamily="34" charset="-122"/>
              </a:rPr>
              <a:t> 创建多个类参考代码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43608" y="1563637"/>
            <a:ext cx="4599187" cy="2810615"/>
          </a:xfrm>
          <a:prstGeom prst="rect">
            <a:avLst/>
          </a:prstGeom>
        </p:spPr>
      </p:pic>
      <p:sp>
        <p:nvSpPr>
          <p:cNvPr id="6" name="文本框 5"/>
          <p:cNvSpPr txBox="1"/>
          <p:nvPr/>
        </p:nvSpPr>
        <p:spPr>
          <a:xfrm>
            <a:off x="1043608" y="4576117"/>
            <a:ext cx="2815194"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注意：</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self</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的指代的是哪一个对象</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a:solidFill>
                  <a:srgbClr val="595959"/>
                </a:solidFill>
                <a:latin typeface="微软雅黑" panose="020B0503020204020204" pitchFamily="34" charset="-122"/>
                <a:ea typeface="微软雅黑" panose="020B0503020204020204" pitchFamily="34" charset="-122"/>
              </a:rPr>
              <a:t>面向对象</a:t>
            </a:r>
            <a:r>
              <a:rPr lang="zh-CN" altLang="en-US" sz="2400" b="1" dirty="0" smtClean="0">
                <a:solidFill>
                  <a:srgbClr val="595959"/>
                </a:solidFill>
                <a:latin typeface="微软雅黑" panose="020B0503020204020204" pitchFamily="34" charset="-122"/>
                <a:ea typeface="微软雅黑" panose="020B0503020204020204" pitchFamily="34" charset="-122"/>
              </a:rPr>
              <a:t>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771550"/>
            <a:ext cx="72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5.3</a:t>
            </a:r>
            <a:r>
              <a:rPr lang="zh-CN" altLang="en-US" b="1" dirty="0" smtClean="0">
                <a:solidFill>
                  <a:srgbClr val="404040"/>
                </a:solidFill>
                <a:latin typeface="微软雅黑" panose="020B0503020204020204" pitchFamily="34" charset="-122"/>
                <a:ea typeface="微软雅黑" panose="020B0503020204020204" pitchFamily="34" charset="-122"/>
              </a:rPr>
              <a:t> 练习：在上面创建狗的练习基础上创建多个</a:t>
            </a:r>
            <a:r>
              <a:rPr lang="en-US" altLang="zh-CN" b="1" dirty="0" smtClean="0">
                <a:solidFill>
                  <a:srgbClr val="404040"/>
                </a:solidFill>
                <a:latin typeface="微软雅黑" panose="020B0503020204020204" pitchFamily="34" charset="-122"/>
                <a:ea typeface="微软雅黑" panose="020B0503020204020204" pitchFamily="34" charset="-122"/>
              </a:rPr>
              <a:t>dog</a:t>
            </a:r>
            <a:r>
              <a:rPr lang="zh-CN" altLang="en-US" b="1" dirty="0" smtClean="0">
                <a:solidFill>
                  <a:srgbClr val="404040"/>
                </a:solidFill>
                <a:latin typeface="微软雅黑" panose="020B0503020204020204" pitchFamily="34" charset="-122"/>
                <a:ea typeface="微软雅黑" panose="020B0503020204020204" pitchFamily="34" charset="-122"/>
              </a:rPr>
              <a:t>对象</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43608" y="1390766"/>
            <a:ext cx="3973661" cy="3445994"/>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370677"/>
            <a:ext cx="431958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rPr>
              <a:t> 面向对象</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b="1" dirty="0"/>
              <a:t>了解面向对象</a:t>
            </a:r>
            <a:endParaRPr lang="en-US" altLang="zh-CN" sz="1200" b="1" dirty="0"/>
          </a:p>
          <a:p>
            <a:pPr lvl="1">
              <a:lnSpc>
                <a:spcPct val="200000"/>
              </a:lnSpc>
              <a:buClr>
                <a:srgbClr val="FF0000"/>
              </a:buClr>
              <a:buFont typeface="Wingdings" panose="05000000000000000000" charset="0"/>
              <a:buChar char=""/>
            </a:pPr>
            <a:r>
              <a:rPr lang="zh-CN" altLang="en-US" sz="1200" b="1" dirty="0"/>
              <a:t>类和</a:t>
            </a:r>
            <a:r>
              <a:rPr lang="zh-CN" altLang="en-US" sz="1200" b="1" dirty="0" smtClean="0"/>
              <a:t>对象</a:t>
            </a:r>
            <a:endParaRPr lang="en-US" altLang="zh-CN" sz="1200" b="1" dirty="0"/>
          </a:p>
          <a:p>
            <a:pPr marL="742950" lvl="1" indent="-285750">
              <a:lnSpc>
                <a:spcPct val="200000"/>
              </a:lnSpc>
              <a:buClr>
                <a:srgbClr val="FF0000"/>
              </a:buClr>
              <a:buFont typeface="Wingdings" panose="05000000000000000000" charset="0"/>
              <a:buChar char=""/>
            </a:pPr>
            <a:r>
              <a:rPr lang="zh-CN" altLang="en-US" sz="1200" b="1" dirty="0" smtClean="0">
                <a:solidFill>
                  <a:srgbClr val="FF0000"/>
                </a:solidFill>
              </a:rPr>
              <a:t>对象属性</a:t>
            </a:r>
            <a:endParaRPr lang="en-US" altLang="zh-CN" sz="1200" b="1" dirty="0" smtClean="0">
              <a:solidFill>
                <a:srgbClr val="FF0000"/>
              </a:solidFill>
            </a:endParaRPr>
          </a:p>
          <a:p>
            <a:pPr marL="742950" lvl="1" indent="-285750">
              <a:lnSpc>
                <a:spcPct val="200000"/>
              </a:lnSpc>
              <a:buClr>
                <a:srgbClr val="FF0000"/>
              </a:buClr>
              <a:buFont typeface="Wingdings" panose="05000000000000000000" charset="0"/>
              <a:buChar char=""/>
            </a:pPr>
            <a:r>
              <a:rPr lang="zh-CN" altLang="en-US" sz="1200" b="1" dirty="0"/>
              <a:t>魔法方法</a:t>
            </a:r>
            <a:endParaRPr lang="zh-CN" altLang="en-US" sz="1200" b="1" dirty="0"/>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2150060"/>
            <a:ext cx="1875835"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类外面给对象添加属性</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什么是属性</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4" name="文本框 3"/>
          <p:cNvSpPr txBox="1"/>
          <p:nvPr/>
        </p:nvSpPr>
        <p:spPr>
          <a:xfrm>
            <a:off x="1187624" y="1707654"/>
            <a:ext cx="2698175" cy="738664"/>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属性即是特征</a:t>
            </a:r>
            <a:r>
              <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一个类的描述。</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400" dirty="0"/>
              <a:t>在类中定义的</a:t>
            </a:r>
            <a:r>
              <a:rPr lang="zh-CN" altLang="en-US" sz="1400" dirty="0" smtClean="0"/>
              <a:t>变量。</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6.2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如何在类外添加属性</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6.3</a:t>
            </a:r>
            <a:r>
              <a:rPr lang="zh-CN" altLang="en-US" b="1" dirty="0" smtClean="0">
                <a:solidFill>
                  <a:srgbClr val="404040"/>
                </a:solidFill>
                <a:latin typeface="微软雅黑" panose="020B0503020204020204" pitchFamily="34" charset="-122"/>
                <a:ea typeface="微软雅黑" panose="020B0503020204020204" pitchFamily="34" charset="-122"/>
              </a:rPr>
              <a:t> 在类外添加属性的语法</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4" name="文本框 3"/>
          <p:cNvSpPr txBox="1"/>
          <p:nvPr/>
        </p:nvSpPr>
        <p:spPr>
          <a:xfrm>
            <a:off x="1187624" y="1707654"/>
            <a:ext cx="1790875" cy="738664"/>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创建对象后</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对象名</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属性名 </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值</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6.4</a:t>
            </a:r>
            <a:r>
              <a:rPr lang="zh-CN" altLang="en-US" b="1" dirty="0" smtClean="0">
                <a:solidFill>
                  <a:srgbClr val="404040"/>
                </a:solidFill>
                <a:latin typeface="微软雅黑" panose="020B0503020204020204" pitchFamily="34" charset="-122"/>
                <a:ea typeface="微软雅黑" panose="020B0503020204020204" pitchFamily="34" charset="-122"/>
              </a:rPr>
              <a:t> 示例代码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6" name="图片 5"/>
          <p:cNvPicPr>
            <a:picLocks noChangeAspect="1"/>
          </p:cNvPicPr>
          <p:nvPr/>
        </p:nvPicPr>
        <p:blipFill>
          <a:blip r:embed="rId1"/>
          <a:stretch>
            <a:fillRect/>
          </a:stretch>
        </p:blipFill>
        <p:spPr>
          <a:xfrm>
            <a:off x="971600" y="1779662"/>
            <a:ext cx="4968552" cy="2753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2.3 </a:t>
            </a:r>
            <a:r>
              <a:rPr lang="zh-CN" altLang="en-US" b="1" dirty="0">
                <a:solidFill>
                  <a:srgbClr val="404040"/>
                </a:solidFill>
                <a:latin typeface="微软雅黑" panose="020B0503020204020204" pitchFamily="34" charset="-122"/>
                <a:ea typeface="微软雅黑" panose="020B0503020204020204" pitchFamily="34" charset="-122"/>
              </a:rPr>
              <a:t>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969645" y="2376170"/>
            <a:ext cx="6866890" cy="2249170"/>
          </a:xfrm>
          <a:prstGeom prst="rect">
            <a:avLst/>
          </a:prstGeom>
        </p:spPr>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文件的主访问模式有 </a:t>
            </a:r>
            <a:r>
              <a:rPr lang="en-US" altLang="zh-CN" sz="1200" dirty="0">
                <a:solidFill>
                  <a:srgbClr val="FF0000"/>
                </a:solidFill>
                <a:latin typeface="微软雅黑" panose="020B0503020204020204" pitchFamily="34" charset="-122"/>
                <a:ea typeface="微软雅黑" panose="020B0503020204020204" pitchFamily="34" charset="-122"/>
              </a:rPr>
              <a:t>r</a:t>
            </a:r>
            <a:r>
              <a:rPr lang="zh-CN" altLang="en-US" sz="1200" dirty="0">
                <a:solidFill>
                  <a:srgbClr val="FF0000"/>
                </a:solidFill>
                <a:latin typeface="微软雅黑" panose="020B0503020204020204" pitchFamily="34" charset="-122"/>
                <a:ea typeface="微软雅黑" panose="020B0503020204020204" pitchFamily="34" charset="-122"/>
              </a:rPr>
              <a:t>（只读）、</a:t>
            </a:r>
            <a:r>
              <a:rPr lang="en-US" altLang="zh-CN" sz="1200" dirty="0">
                <a:solidFill>
                  <a:srgbClr val="FF0000"/>
                </a:solidFill>
                <a:latin typeface="微软雅黑" panose="020B0503020204020204" pitchFamily="34" charset="-122"/>
                <a:ea typeface="微软雅黑" panose="020B0503020204020204" pitchFamily="34" charset="-122"/>
              </a:rPr>
              <a:t>w</a:t>
            </a:r>
            <a:r>
              <a:rPr lang="zh-CN" altLang="en-US" sz="1200" dirty="0">
                <a:solidFill>
                  <a:srgbClr val="FF0000"/>
                </a:solidFill>
                <a:latin typeface="微软雅黑" panose="020B0503020204020204" pitchFamily="34" charset="-122"/>
                <a:ea typeface="微软雅黑" panose="020B0503020204020204" pitchFamily="34" charset="-122"/>
              </a:rPr>
              <a:t>（只写）、</a:t>
            </a:r>
            <a:r>
              <a:rPr lang="en-US" altLang="zh-CN" sz="1200" dirty="0">
                <a:solidFill>
                  <a:srgbClr val="FF0000"/>
                </a:solidFill>
                <a:latin typeface="微软雅黑" panose="020B0503020204020204" pitchFamily="34" charset="-122"/>
                <a:ea typeface="微软雅黑" panose="020B0503020204020204" pitchFamily="34" charset="-122"/>
              </a:rPr>
              <a:t>a</a:t>
            </a:r>
            <a:r>
              <a:rPr lang="zh-CN" altLang="en-US" sz="1200" dirty="0">
                <a:solidFill>
                  <a:srgbClr val="FF0000"/>
                </a:solidFill>
                <a:latin typeface="微软雅黑" panose="020B0503020204020204" pitchFamily="34" charset="-122"/>
                <a:ea typeface="微软雅黑" panose="020B0503020204020204" pitchFamily="34" charset="-122"/>
              </a:rPr>
              <a:t>（追加）</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 </a:t>
            </a:r>
            <a:r>
              <a:rPr lang="en-US" altLang="zh-CN" sz="1200" dirty="0">
                <a:latin typeface="微软雅黑" panose="020B0503020204020204" pitchFamily="34" charset="-122"/>
                <a:ea typeface="微软雅黑" panose="020B0503020204020204" pitchFamily="34" charset="-122"/>
              </a:rPr>
              <a:t>r </a:t>
            </a:r>
            <a:r>
              <a:rPr lang="zh-CN" altLang="en-US" sz="1200" dirty="0">
                <a:latin typeface="微软雅黑" panose="020B0503020204020204" pitchFamily="34" charset="-122"/>
                <a:ea typeface="微软雅黑" panose="020B0503020204020204" pitchFamily="34" charset="-122"/>
              </a:rPr>
              <a:t>模式下 </a:t>
            </a:r>
            <a:r>
              <a:rPr lang="zh-CN" altLang="en-US" sz="1200" dirty="0">
                <a:solidFill>
                  <a:srgbClr val="FF0000"/>
                </a:solidFill>
                <a:latin typeface="微软雅黑" panose="020B0503020204020204" pitchFamily="34" charset="-122"/>
                <a:ea typeface="微软雅黑" panose="020B0503020204020204" pitchFamily="34" charset="-122"/>
              </a:rPr>
              <a:t>如果文件不存在，会报错；执行</a:t>
            </a:r>
            <a:r>
              <a:rPr lang="en-US" altLang="zh-CN" sz="1200" dirty="0">
                <a:solidFill>
                  <a:srgbClr val="FF0000"/>
                </a:solidFill>
                <a:latin typeface="微软雅黑" panose="020B0503020204020204" pitchFamily="34" charset="-122"/>
                <a:ea typeface="微软雅黑" panose="020B0503020204020204" pitchFamily="34" charset="-122"/>
              </a:rPr>
              <a:t>write</a:t>
            </a:r>
            <a:r>
              <a:rPr lang="zh-CN" altLang="en-US" sz="1200" dirty="0">
                <a:solidFill>
                  <a:srgbClr val="FF0000"/>
                </a:solidFill>
                <a:latin typeface="微软雅黑" panose="020B0503020204020204" pitchFamily="34" charset="-122"/>
                <a:ea typeface="微软雅黑" panose="020B0503020204020204" pitchFamily="34" charset="-122"/>
              </a:rPr>
              <a:t>函数，会报错</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 </a:t>
            </a:r>
            <a:r>
              <a:rPr lang="en-US" altLang="zh-CN" sz="1200" dirty="0">
                <a:latin typeface="微软雅黑" panose="020B0503020204020204" pitchFamily="34" charset="-122"/>
                <a:ea typeface="微软雅黑" panose="020B0503020204020204" pitchFamily="34" charset="-122"/>
              </a:rPr>
              <a:t>w </a:t>
            </a:r>
            <a:r>
              <a:rPr lang="zh-CN" altLang="en-US" sz="1200" dirty="0">
                <a:latin typeface="微软雅黑" panose="020B0503020204020204" pitchFamily="34" charset="-122"/>
                <a:ea typeface="微软雅黑" panose="020B0503020204020204" pitchFamily="34" charset="-122"/>
              </a:rPr>
              <a:t>模式下 </a:t>
            </a:r>
            <a:r>
              <a:rPr lang="zh-CN" altLang="en-US" sz="1200" dirty="0">
                <a:solidFill>
                  <a:srgbClr val="FF0000"/>
                </a:solidFill>
                <a:latin typeface="微软雅黑" panose="020B0503020204020204" pitchFamily="34" charset="-122"/>
                <a:ea typeface="微软雅黑" panose="020B0503020204020204" pitchFamily="34" charset="-122"/>
              </a:rPr>
              <a:t>如果文件不存在，新建文件；执行</a:t>
            </a:r>
            <a:r>
              <a:rPr lang="en-US" altLang="zh-CN" sz="1200" dirty="0">
                <a:solidFill>
                  <a:srgbClr val="FF0000"/>
                </a:solidFill>
                <a:latin typeface="微软雅黑" panose="020B0503020204020204" pitchFamily="34" charset="-122"/>
                <a:ea typeface="微软雅黑" panose="020B0503020204020204" pitchFamily="34" charset="-122"/>
              </a:rPr>
              <a:t>write</a:t>
            </a:r>
            <a:r>
              <a:rPr lang="zh-CN" altLang="en-US" sz="1200" dirty="0">
                <a:solidFill>
                  <a:srgbClr val="FF0000"/>
                </a:solidFill>
                <a:latin typeface="微软雅黑" panose="020B0503020204020204" pitchFamily="34" charset="-122"/>
                <a:ea typeface="微软雅黑" panose="020B0503020204020204" pitchFamily="34" charset="-122"/>
              </a:rPr>
              <a:t>函数，覆盖原有内容</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 </a:t>
            </a:r>
            <a:r>
              <a:rPr lang="en-US" altLang="zh-CN" sz="1200" dirty="0">
                <a:latin typeface="微软雅黑" panose="020B0503020204020204" pitchFamily="34" charset="-122"/>
                <a:ea typeface="微软雅黑" panose="020B0503020204020204" pitchFamily="34" charset="-122"/>
              </a:rPr>
              <a:t>a </a:t>
            </a:r>
            <a:r>
              <a:rPr lang="zh-CN" altLang="en-US" sz="1200" dirty="0">
                <a:latin typeface="微软雅黑" panose="020B0503020204020204" pitchFamily="34" charset="-122"/>
                <a:ea typeface="微软雅黑" panose="020B0503020204020204" pitchFamily="34" charset="-122"/>
              </a:rPr>
              <a:t>模式下 </a:t>
            </a:r>
            <a:r>
              <a:rPr lang="zh-CN" altLang="en-US" sz="1200" dirty="0">
                <a:solidFill>
                  <a:srgbClr val="FF0000"/>
                </a:solidFill>
                <a:latin typeface="微软雅黑" panose="020B0503020204020204" pitchFamily="34" charset="-122"/>
                <a:ea typeface="微软雅黑" panose="020B0503020204020204" pitchFamily="34" charset="-122"/>
              </a:rPr>
              <a:t>如果文件不存在，新建文件；执行</a:t>
            </a:r>
            <a:r>
              <a:rPr lang="en-US" altLang="zh-CN" sz="1200" dirty="0">
                <a:solidFill>
                  <a:srgbClr val="FF0000"/>
                </a:solidFill>
                <a:latin typeface="微软雅黑" panose="020B0503020204020204" pitchFamily="34" charset="-122"/>
                <a:ea typeface="微软雅黑" panose="020B0503020204020204" pitchFamily="34" charset="-122"/>
              </a:rPr>
              <a:t>write</a:t>
            </a:r>
            <a:r>
              <a:rPr lang="zh-CN" altLang="en-US" sz="1200" dirty="0">
                <a:solidFill>
                  <a:srgbClr val="FF0000"/>
                </a:solidFill>
                <a:latin typeface="微软雅黑" panose="020B0503020204020204" pitchFamily="34" charset="-122"/>
                <a:ea typeface="微软雅黑" panose="020B0503020204020204" pitchFamily="34" charset="-122"/>
              </a:rPr>
              <a:t>函数，在原有基础上追加内容</a:t>
            </a: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rgbClr val="FF0000"/>
              </a:solidFill>
              <a:latin typeface="微软雅黑" panose="020B0503020204020204" pitchFamily="34" charset="-122"/>
              <a:ea typeface="微软雅黑" panose="020B0503020204020204" pitchFamily="34" charset="-122"/>
            </a:endParaRPr>
          </a:p>
          <a:p>
            <a:pPr>
              <a:lnSpc>
                <a:spcPct val="130000"/>
              </a:lnSpc>
            </a:pPr>
            <a:r>
              <a:rPr lang="en-US" altLang="zh-CN" sz="1200" dirty="0">
                <a:solidFill>
                  <a:srgbClr val="FF0000"/>
                </a:solidFill>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sym typeface="+mn-ea"/>
              </a:rPr>
              <a:t>open</a:t>
            </a:r>
            <a:r>
              <a:rPr lang="zh-CN" altLang="en-US" sz="1200" dirty="0">
                <a:latin typeface="微软雅黑" panose="020B0503020204020204" pitchFamily="34" charset="-122"/>
                <a:ea typeface="微软雅黑" panose="020B0503020204020204" pitchFamily="34" charset="-122"/>
                <a:sym typeface="+mn-ea"/>
              </a:rPr>
              <a:t>函数的默认访问模式是 </a:t>
            </a:r>
            <a:r>
              <a:rPr lang="en-US" altLang="zh-CN" sz="1200" dirty="0">
                <a:solidFill>
                  <a:srgbClr val="FF0000"/>
                </a:solidFill>
                <a:latin typeface="微软雅黑" panose="020B0503020204020204" pitchFamily="34" charset="-122"/>
                <a:ea typeface="微软雅黑" panose="020B0503020204020204" pitchFamily="34" charset="-122"/>
                <a:sym typeface="+mn-ea"/>
              </a:rPr>
              <a:t>r</a:t>
            </a:r>
            <a:r>
              <a:rPr lang="zh-CN" altLang="en-US" sz="1200" dirty="0">
                <a:solidFill>
                  <a:srgbClr val="FF0000"/>
                </a:solidFill>
                <a:latin typeface="微软雅黑" panose="020B0503020204020204" pitchFamily="34" charset="-122"/>
                <a:ea typeface="微软雅黑" panose="020B0503020204020204" pitchFamily="34" charset="-122"/>
                <a:sym typeface="+mn-ea"/>
              </a:rPr>
              <a:t>（只读）模式</a:t>
            </a:r>
            <a:endParaRPr lang="zh-CN" altLang="en-US" sz="1200" dirty="0">
              <a:solidFill>
                <a:srgbClr val="FF0000"/>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2150060"/>
            <a:ext cx="1721946"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类外面获取对象属性</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7.1</a:t>
            </a:r>
            <a:r>
              <a:rPr lang="zh-CN" altLang="en-US" b="1" dirty="0" smtClean="0">
                <a:solidFill>
                  <a:srgbClr val="404040"/>
                </a:solidFill>
                <a:latin typeface="微软雅黑" panose="020B0503020204020204" pitchFamily="34" charset="-122"/>
                <a:ea typeface="微软雅黑" panose="020B0503020204020204" pitchFamily="34" charset="-122"/>
              </a:rPr>
              <a:t> 类外面获取属性</a:t>
            </a:r>
            <a:r>
              <a:rPr lang="en-US" altLang="zh-CN" b="1" dirty="0" smtClean="0">
                <a:solidFill>
                  <a:srgbClr val="404040"/>
                </a:solidFill>
                <a:latin typeface="微软雅黑" panose="020B0503020204020204" pitchFamily="34" charset="-122"/>
                <a:ea typeface="微软雅黑" panose="020B0503020204020204" pitchFamily="34" charset="-122"/>
              </a:rPr>
              <a:t>-</a:t>
            </a:r>
            <a:r>
              <a:rPr lang="zh-CN" altLang="en-US" b="1" dirty="0" smtClean="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如何在类外获取属性</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7.2</a:t>
            </a:r>
            <a:r>
              <a:rPr lang="zh-CN" altLang="en-US" b="1" dirty="0" smtClean="0">
                <a:solidFill>
                  <a:srgbClr val="404040"/>
                </a:solidFill>
                <a:latin typeface="微软雅黑" panose="020B0503020204020204" pitchFamily="34" charset="-122"/>
                <a:ea typeface="微软雅黑" panose="020B0503020204020204" pitchFamily="34" charset="-122"/>
              </a:rPr>
              <a:t> 在类外获取属性的语法</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文本框 4"/>
          <p:cNvSpPr txBox="1"/>
          <p:nvPr/>
        </p:nvSpPr>
        <p:spPr>
          <a:xfrm>
            <a:off x="1187624" y="1707654"/>
            <a:ext cx="5032147" cy="738664"/>
          </a:xfrm>
          <a:prstGeom prst="rect">
            <a:avLst/>
          </a:prstGeom>
          <a:noFill/>
        </p:spPr>
        <p:txBody>
          <a:bodyPr wrap="none" rtlCol="0">
            <a:spAutoFit/>
          </a:bodyPr>
          <a:lstStyle/>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对象名</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属性名</a:t>
            </a: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如果想要获取对象属性，那么我们需要先增加属性后才能得到</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7.3</a:t>
            </a:r>
            <a:r>
              <a:rPr lang="zh-CN" altLang="en-US" b="1" dirty="0" smtClean="0">
                <a:solidFill>
                  <a:srgbClr val="404040"/>
                </a:solidFill>
                <a:latin typeface="微软雅黑" panose="020B0503020204020204" pitchFamily="34" charset="-122"/>
                <a:ea typeface="微软雅黑" panose="020B0503020204020204" pitchFamily="34" charset="-122"/>
              </a:rPr>
              <a:t> 示例代码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8" name="图片 7"/>
          <p:cNvPicPr>
            <a:picLocks noChangeAspect="1"/>
          </p:cNvPicPr>
          <p:nvPr/>
        </p:nvPicPr>
        <p:blipFill>
          <a:blip r:embed="rId1"/>
          <a:stretch>
            <a:fillRect/>
          </a:stretch>
        </p:blipFill>
        <p:spPr>
          <a:xfrm>
            <a:off x="1043608" y="1635646"/>
            <a:ext cx="4420771" cy="3196557"/>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4"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4139952" y="2150060"/>
            <a:ext cx="1704975" cy="46037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类里面获取对象属性</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8</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类里面获取属性</a:t>
            </a:r>
            <a:r>
              <a:rPr lang="en-US" altLang="zh-CN" b="1" dirty="0" smtClean="0">
                <a:solidFill>
                  <a:srgbClr val="404040"/>
                </a:solidFill>
                <a:latin typeface="微软雅黑" panose="020B0503020204020204" pitchFamily="34" charset="-122"/>
                <a:ea typeface="微软雅黑" panose="020B0503020204020204" pitchFamily="34" charset="-122"/>
              </a:rPr>
              <a:t>-</a:t>
            </a:r>
            <a:r>
              <a:rPr lang="zh-CN" altLang="en-US" b="1" dirty="0" smtClean="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如何在类</a:t>
            </a: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里面</a:t>
            </a: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获取属性</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5" name="图片 4">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
        <p:nvSpPr>
          <p:cNvPr id="6" name="文本框 5"/>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8</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在类里获取属性的语法</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文本框 4"/>
          <p:cNvSpPr txBox="1"/>
          <p:nvPr/>
        </p:nvSpPr>
        <p:spPr>
          <a:xfrm>
            <a:off x="1187624" y="1707654"/>
            <a:ext cx="5032147" cy="738664"/>
          </a:xfrm>
          <a:prstGeom prst="rect">
            <a:avLst/>
          </a:prstGeom>
          <a:noFill/>
        </p:spPr>
        <p:txBody>
          <a:bodyPr wrap="none" rtlCol="0">
            <a:spAutoFit/>
          </a:bodyPr>
          <a:lstStyle/>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self.</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属性名       </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self</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指的就是调用者   </a:t>
            </a:r>
            <a:endParaRPr kumimoji="1"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如果想要获取对象属性，那么我们需要先增加属性后才能得到</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面向对象基础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8</a:t>
            </a:r>
            <a:r>
              <a:rPr lang="en-US" altLang="zh-CN" b="1" dirty="0" smtClean="0">
                <a:solidFill>
                  <a:srgbClr val="404040"/>
                </a:solidFill>
                <a:latin typeface="微软雅黑" panose="020B0503020204020204" pitchFamily="34" charset="-122"/>
                <a:ea typeface="微软雅黑" panose="020B0503020204020204" pitchFamily="34" charset="-122"/>
              </a:rPr>
              <a:t>.3</a:t>
            </a:r>
            <a:r>
              <a:rPr lang="zh-CN" altLang="en-US" b="1" dirty="0" smtClean="0">
                <a:solidFill>
                  <a:srgbClr val="404040"/>
                </a:solidFill>
                <a:latin typeface="微软雅黑" panose="020B0503020204020204" pitchFamily="34" charset="-122"/>
                <a:ea typeface="微软雅黑" panose="020B0503020204020204" pitchFamily="34" charset="-122"/>
              </a:rPr>
              <a:t> 示例代码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50329"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6" name="图片 5"/>
          <p:cNvPicPr>
            <a:picLocks noChangeAspect="1"/>
          </p:cNvPicPr>
          <p:nvPr/>
        </p:nvPicPr>
        <p:blipFill>
          <a:blip r:embed="rId1"/>
          <a:stretch>
            <a:fillRect/>
          </a:stretch>
        </p:blipFill>
        <p:spPr>
          <a:xfrm>
            <a:off x="1115616" y="1635646"/>
            <a:ext cx="3782493" cy="3176458"/>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补充</a:t>
            </a:r>
            <a:r>
              <a:rPr lang="en-US" altLang="zh-CN">
                <a:solidFill>
                  <a:schemeClr val="accent1"/>
                </a:solidFill>
              </a:rPr>
              <a:t>:</a:t>
            </a:r>
            <a:r>
              <a:rPr lang="zh-CN" altLang="en-US">
                <a:solidFill>
                  <a:schemeClr val="accent1"/>
                </a:solidFill>
              </a:rPr>
              <a:t>文件访问模式简略</a:t>
            </a:r>
            <a:endParaRPr lang="zh-CN" altLang="en-US">
              <a:solidFill>
                <a:schemeClr val="accent1"/>
              </a:solidFill>
            </a:endParaRPr>
          </a:p>
        </p:txBody>
      </p:sp>
      <p:graphicFrame>
        <p:nvGraphicFramePr>
          <p:cNvPr id="4" name="内容占位符 3"/>
          <p:cNvGraphicFramePr/>
          <p:nvPr>
            <p:ph idx="1"/>
            <p:custDataLst>
              <p:tags r:id="rId1"/>
            </p:custDataLst>
          </p:nvPr>
        </p:nvGraphicFramePr>
        <p:xfrm>
          <a:off x="628650" y="1369219"/>
          <a:ext cx="7889875" cy="2000250"/>
        </p:xfrm>
        <a:graphic>
          <a:graphicData uri="http://schemas.openxmlformats.org/drawingml/2006/table">
            <a:tbl>
              <a:tblPr firstRow="1" bandRow="1">
                <a:tableStyleId>{5C22544A-7EE6-4342-B048-85BDC9FD1C3A}</a:tableStyleId>
              </a:tblPr>
              <a:tblGrid>
                <a:gridCol w="1127125"/>
                <a:gridCol w="1127125"/>
                <a:gridCol w="1127125"/>
                <a:gridCol w="1127125"/>
                <a:gridCol w="1127125"/>
                <a:gridCol w="1127125"/>
                <a:gridCol w="1127125"/>
              </a:tblGrid>
              <a:tr h="285750">
                <a:tc>
                  <a:txBody>
                    <a:bodyPr/>
                    <a:p>
                      <a:pPr>
                        <a:buNone/>
                      </a:pPr>
                      <a:r>
                        <a:rPr lang="zh-CN" altLang="en-US" sz="1350">
                          <a:latin typeface="华文仿宋" panose="02010600040101010101" charset="-122"/>
                          <a:ea typeface="华文仿宋" panose="02010600040101010101" charset="-122"/>
                        </a:rPr>
                        <a:t>功能</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r</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r+</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w</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w+</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读</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写</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创建</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覆盖</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指针在开始</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指针在结尾</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8360"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2.4 </a:t>
            </a:r>
            <a:r>
              <a:rPr lang="zh-CN" altLang="en-US" b="1" dirty="0">
                <a:solidFill>
                  <a:srgbClr val="404040"/>
                </a:solidFill>
                <a:latin typeface="微软雅黑" panose="020B0503020204020204" pitchFamily="34" charset="-122"/>
                <a:ea typeface="微软雅黑" panose="020B0503020204020204" pitchFamily="34" charset="-122"/>
              </a:rPr>
              <a:t>文件读取之</a:t>
            </a:r>
            <a:r>
              <a:rPr lang="en-US" altLang="zh-CN" b="1" dirty="0">
                <a:solidFill>
                  <a:srgbClr val="404040"/>
                </a:solidFill>
                <a:latin typeface="微软雅黑" panose="020B0503020204020204" pitchFamily="34" charset="-122"/>
                <a:ea typeface="微软雅黑" panose="020B0503020204020204" pitchFamily="34" charset="-122"/>
              </a:rPr>
              <a:t>read-</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082675"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如何将文件中的数据读取出来？</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2.5 </a:t>
            </a:r>
            <a:r>
              <a:rPr lang="zh-CN" altLang="en-US" b="1" dirty="0">
                <a:solidFill>
                  <a:srgbClr val="404040"/>
                </a:solidFill>
                <a:latin typeface="微软雅黑" panose="020B0503020204020204" pitchFamily="34" charset="-122"/>
                <a:ea typeface="微软雅黑" panose="020B0503020204020204" pitchFamily="34" charset="-122"/>
              </a:rPr>
              <a:t>知识总结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810260"/>
          </a:xfrm>
          <a:prstGeom prst="rect">
            <a:avLst/>
          </a:prstGeom>
        </p:spPr>
        <p:txBody>
          <a:bodyPr wrap="square">
            <a:spAutoFit/>
          </a:bodyPr>
          <a:lstStyle/>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35455" y="2361565"/>
            <a:ext cx="6338570" cy="18815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占位符 1"/>
          <p:cNvSpPr txBox="1">
            <a:spLocks noChangeArrowheads="1"/>
          </p:cNvSpPr>
          <p:nvPr/>
        </p:nvSpPr>
        <p:spPr bwMode="auto">
          <a:xfrm>
            <a:off x="614045"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33755"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2.6 </a:t>
            </a:r>
            <a:r>
              <a:rPr lang="zh-CN" altLang="en-US" b="1" dirty="0">
                <a:solidFill>
                  <a:srgbClr val="404040"/>
                </a:solidFill>
                <a:latin typeface="微软雅黑" panose="020B0503020204020204" pitchFamily="34" charset="-122"/>
                <a:ea typeface="微软雅黑" panose="020B0503020204020204" pitchFamily="34" charset="-122"/>
              </a:rPr>
              <a:t>文件读取之</a:t>
            </a:r>
            <a:r>
              <a:rPr lang="en-US" altLang="zh-CN" b="1" dirty="0">
                <a:solidFill>
                  <a:srgbClr val="404040"/>
                </a:solidFill>
                <a:latin typeface="微软雅黑" panose="020B0503020204020204" pitchFamily="34" charset="-122"/>
                <a:ea typeface="微软雅黑" panose="020B0503020204020204" pitchFamily="34" charset="-122"/>
              </a:rPr>
              <a:t>readlines-</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33755" y="2067560"/>
            <a:ext cx="7701915" cy="1322070"/>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如何将文件中的所有数据按行读</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取出来？</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03755" y="3845724"/>
            <a:ext cx="1488358" cy="108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2"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393924"/>
            <a:ext cx="4319588"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文件操作</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了解文件的操作</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文件的读取</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2.7 </a:t>
            </a:r>
            <a:r>
              <a:rPr lang="zh-CN" altLang="en-US" b="1" dirty="0">
                <a:solidFill>
                  <a:srgbClr val="404040"/>
                </a:solidFill>
                <a:latin typeface="微软雅黑" panose="020B0503020204020204" pitchFamily="34" charset="-122"/>
                <a:ea typeface="微软雅黑" panose="020B0503020204020204" pitchFamily="34" charset="-122"/>
              </a:rPr>
              <a:t>知识总结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810260"/>
          </a:xfrm>
          <a:prstGeom prst="rect">
            <a:avLst/>
          </a:prstGeom>
        </p:spPr>
        <p:txBody>
          <a:bodyPr wrap="square">
            <a:spAutoFit/>
          </a:bodyPr>
          <a:lstStyle/>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1961515" y="2000250"/>
            <a:ext cx="5917565" cy="234505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占位符 1"/>
          <p:cNvSpPr txBox="1">
            <a:spLocks noChangeArrowheads="1"/>
          </p:cNvSpPr>
          <p:nvPr/>
        </p:nvSpPr>
        <p:spPr bwMode="auto">
          <a:xfrm>
            <a:off x="614045"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33755"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2.8 </a:t>
            </a:r>
            <a:r>
              <a:rPr lang="zh-CN" altLang="en-US" b="1" dirty="0">
                <a:solidFill>
                  <a:srgbClr val="404040"/>
                </a:solidFill>
                <a:latin typeface="微软雅黑" panose="020B0503020204020204" pitchFamily="34" charset="-122"/>
                <a:ea typeface="微软雅黑" panose="020B0503020204020204" pitchFamily="34" charset="-122"/>
              </a:rPr>
              <a:t>文件读取之</a:t>
            </a:r>
            <a:r>
              <a:rPr lang="en-US" altLang="zh-CN" b="1" dirty="0">
                <a:solidFill>
                  <a:srgbClr val="404040"/>
                </a:solidFill>
                <a:latin typeface="微软雅黑" panose="020B0503020204020204" pitchFamily="34" charset="-122"/>
                <a:ea typeface="微软雅黑" panose="020B0503020204020204" pitchFamily="34" charset="-122"/>
              </a:rPr>
              <a:t>readline-</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33755" y="2067560"/>
            <a:ext cx="7701915" cy="1322070"/>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如何将文件中的数据一行一行读</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取出来？</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03755" y="3845724"/>
            <a:ext cx="1488358" cy="108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2.9 </a:t>
            </a:r>
            <a:r>
              <a:rPr lang="zh-CN" altLang="en-US" b="1" dirty="0">
                <a:solidFill>
                  <a:srgbClr val="404040"/>
                </a:solidFill>
                <a:latin typeface="微软雅黑" panose="020B0503020204020204" pitchFamily="34" charset="-122"/>
                <a:ea typeface="微软雅黑" panose="020B0503020204020204" pitchFamily="34" charset="-122"/>
              </a:rPr>
              <a:t>知识总结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810260"/>
          </a:xfrm>
          <a:prstGeom prst="rect">
            <a:avLst/>
          </a:prstGeom>
        </p:spPr>
        <p:txBody>
          <a:bodyPr wrap="square">
            <a:spAutoFit/>
          </a:bodyPr>
          <a:lstStyle/>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64815" y="2042160"/>
            <a:ext cx="3470910" cy="24707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8360"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2.10 </a:t>
            </a:r>
            <a:r>
              <a:rPr lang="zh-CN" altLang="en-US" b="1" dirty="0">
                <a:solidFill>
                  <a:srgbClr val="404040"/>
                </a:solidFill>
                <a:latin typeface="微软雅黑" panose="020B0503020204020204" pitchFamily="34" charset="-122"/>
                <a:ea typeface="微软雅黑" panose="020B0503020204020204" pitchFamily="34" charset="-122"/>
              </a:rPr>
              <a:t>访问模式的特点</a:t>
            </a:r>
            <a:r>
              <a:rPr lang="en-US" altLang="zh-CN" b="1" dirty="0">
                <a:solidFill>
                  <a:srgbClr val="404040"/>
                </a:solidFill>
                <a:latin typeface="微软雅黑" panose="020B0503020204020204" pitchFamily="34" charset="-122"/>
                <a:ea typeface="微软雅黑" panose="020B0503020204020204" pitchFamily="34" charset="-122"/>
              </a:rPr>
              <a:t>02-</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082675"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文件都有哪些访问模式？</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2.11 </a:t>
            </a:r>
            <a:r>
              <a:rPr lang="zh-CN" altLang="en-US" b="1" dirty="0">
                <a:solidFill>
                  <a:srgbClr val="404040"/>
                </a:solidFill>
                <a:latin typeface="微软雅黑" panose="020B0503020204020204" pitchFamily="34" charset="-122"/>
                <a:ea typeface="微软雅黑" panose="020B0503020204020204" pitchFamily="34" charset="-122"/>
              </a:rPr>
              <a:t>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46256" y="2836421"/>
            <a:ext cx="6728356" cy="1290320"/>
          </a:xfrm>
          <a:prstGeom prst="rect">
            <a:avLst/>
          </a:prstGeom>
        </p:spPr>
        <p:txBody>
          <a:bodyPr wrap="square">
            <a:spAutoFit/>
          </a:bodyPr>
          <a:lstStyle/>
          <a:p>
            <a:pPr>
              <a:lnSpc>
                <a:spcPct val="130000"/>
              </a:lnSpc>
            </a:pPr>
            <a:r>
              <a:rPr lang="zh-CN" altLang="en-US" sz="1200" dirty="0">
                <a:latin typeface="微软雅黑" panose="020B0503020204020204" pitchFamily="34" charset="-122"/>
                <a:ea typeface="微软雅黑" panose="020B0503020204020204" pitchFamily="34" charset="-122"/>
              </a:rPr>
              <a:t>二进制的操作模式有</a:t>
            </a:r>
            <a:r>
              <a:rPr lang="en-US" altLang="zh-CN" sz="1200" dirty="0">
                <a:latin typeface="微软雅黑" panose="020B0503020204020204" pitchFamily="34" charset="-122"/>
                <a:ea typeface="微软雅黑" panose="020B0503020204020204" pitchFamily="34" charset="-122"/>
              </a:rPr>
              <a:t>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可读可写的操作模式有</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结论：</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2.12 </a:t>
            </a:r>
            <a:r>
              <a:rPr lang="zh-CN" altLang="en-US" b="1" dirty="0">
                <a:solidFill>
                  <a:srgbClr val="404040"/>
                </a:solidFill>
                <a:latin typeface="微软雅黑" panose="020B0503020204020204" pitchFamily="34" charset="-122"/>
                <a:ea typeface="微软雅黑" panose="020B0503020204020204" pitchFamily="34" charset="-122"/>
              </a:rPr>
              <a:t>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46256" y="2836421"/>
            <a:ext cx="6728356" cy="1290320"/>
          </a:xfrm>
          <a:prstGeom prst="rect">
            <a:avLst/>
          </a:prstGeom>
        </p:spPr>
        <p:txBody>
          <a:bodyPr wrap="square">
            <a:spAutoFit/>
          </a:bodyPr>
          <a:lstStyle/>
          <a:p>
            <a:pPr>
              <a:lnSpc>
                <a:spcPct val="130000"/>
              </a:lnSpc>
            </a:pPr>
            <a:r>
              <a:rPr lang="zh-CN" altLang="en-US" sz="1200" dirty="0">
                <a:latin typeface="微软雅黑" panose="020B0503020204020204" pitchFamily="34" charset="-122"/>
                <a:ea typeface="微软雅黑" panose="020B0503020204020204" pitchFamily="34" charset="-122"/>
              </a:rPr>
              <a:t>二进制的操作模式有 </a:t>
            </a:r>
            <a:r>
              <a:rPr lang="en-US" altLang="zh-CN" sz="1200" dirty="0">
                <a:solidFill>
                  <a:srgbClr val="FF0000"/>
                </a:solidFill>
                <a:latin typeface="微软雅黑" panose="020B0503020204020204" pitchFamily="34" charset="-122"/>
                <a:ea typeface="微软雅黑" panose="020B0503020204020204" pitchFamily="34" charset="-122"/>
              </a:rPr>
              <a:t>rb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rb+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wb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wb+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ab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可读可写的操作模式有</a:t>
            </a:r>
            <a:r>
              <a:rPr lang="en-US" altLang="zh-CN" sz="1200" dirty="0">
                <a:solidFill>
                  <a:srgbClr val="FF0000"/>
                </a:solidFill>
                <a:latin typeface="微软雅黑" panose="020B0503020204020204" pitchFamily="34" charset="-122"/>
                <a:ea typeface="微软雅黑" panose="020B0503020204020204" pitchFamily="34" charset="-122"/>
              </a:rPr>
              <a:t>r+</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rb+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w+</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wb+</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a+</a:t>
            </a:r>
            <a:r>
              <a:rPr lang="zh-CN" altLang="en-US" sz="1200" dirty="0">
                <a:solidFill>
                  <a:srgbClr val="FF0000"/>
                </a:solidFill>
                <a:latin typeface="微软雅黑" panose="020B0503020204020204" pitchFamily="34" charset="-122"/>
                <a:ea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结论：</a:t>
            </a:r>
            <a:r>
              <a:rPr lang="zh-CN" altLang="en-US" sz="1200" dirty="0">
                <a:solidFill>
                  <a:srgbClr val="FF0000"/>
                </a:solidFill>
                <a:latin typeface="微软雅黑" panose="020B0503020204020204" pitchFamily="34" charset="-122"/>
                <a:ea typeface="微软雅黑" panose="020B0503020204020204" pitchFamily="34" charset="-122"/>
              </a:rPr>
              <a:t>带 </a:t>
            </a:r>
            <a:r>
              <a:rPr lang="en-US" altLang="zh-CN" sz="1200" dirty="0">
                <a:solidFill>
                  <a:srgbClr val="FF0000"/>
                </a:solidFill>
                <a:latin typeface="微软雅黑" panose="020B0503020204020204" pitchFamily="34" charset="-122"/>
                <a:ea typeface="微软雅黑" panose="020B0503020204020204" pitchFamily="34" charset="-122"/>
              </a:rPr>
              <a:t>b </a:t>
            </a:r>
            <a:r>
              <a:rPr lang="zh-CN" altLang="en-US" sz="1200" dirty="0">
                <a:solidFill>
                  <a:srgbClr val="FF0000"/>
                </a:solidFill>
                <a:latin typeface="微软雅黑" panose="020B0503020204020204" pitchFamily="34" charset="-122"/>
                <a:ea typeface="微软雅黑" panose="020B0503020204020204" pitchFamily="34" charset="-122"/>
              </a:rPr>
              <a:t>的都是二进制操作，带 </a:t>
            </a:r>
            <a:r>
              <a:rPr lang="en-US" altLang="zh-CN" sz="1200" dirty="0">
                <a:solidFill>
                  <a:srgbClr val="FF0000"/>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的都是可读可写操作</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补充</a:t>
            </a:r>
            <a:r>
              <a:rPr lang="en-US" altLang="zh-CN">
                <a:solidFill>
                  <a:schemeClr val="accent1"/>
                </a:solidFill>
              </a:rPr>
              <a:t>:</a:t>
            </a:r>
            <a:r>
              <a:rPr lang="zh-CN" altLang="en-US">
                <a:solidFill>
                  <a:schemeClr val="accent1"/>
                </a:solidFill>
              </a:rPr>
              <a:t>文件访问模式简略</a:t>
            </a:r>
            <a:endParaRPr lang="zh-CN" altLang="en-US">
              <a:solidFill>
                <a:schemeClr val="accent1"/>
              </a:solidFill>
            </a:endParaRPr>
          </a:p>
        </p:txBody>
      </p:sp>
      <p:graphicFrame>
        <p:nvGraphicFramePr>
          <p:cNvPr id="4" name="内容占位符 3"/>
          <p:cNvGraphicFramePr/>
          <p:nvPr>
            <p:ph idx="1"/>
            <p:custDataLst>
              <p:tags r:id="rId1"/>
            </p:custDataLst>
          </p:nvPr>
        </p:nvGraphicFramePr>
        <p:xfrm>
          <a:off x="628650" y="1369219"/>
          <a:ext cx="7889875" cy="2000250"/>
        </p:xfrm>
        <a:graphic>
          <a:graphicData uri="http://schemas.openxmlformats.org/drawingml/2006/table">
            <a:tbl>
              <a:tblPr firstRow="1" bandRow="1">
                <a:tableStyleId>{5C22544A-7EE6-4342-B048-85BDC9FD1C3A}</a:tableStyleId>
              </a:tblPr>
              <a:tblGrid>
                <a:gridCol w="1127125"/>
                <a:gridCol w="1127125"/>
                <a:gridCol w="1127125"/>
                <a:gridCol w="1127125"/>
                <a:gridCol w="1127125"/>
                <a:gridCol w="1127125"/>
                <a:gridCol w="1127125"/>
              </a:tblGrid>
              <a:tr h="285750">
                <a:tc>
                  <a:txBody>
                    <a:bodyPr/>
                    <a:p>
                      <a:pPr>
                        <a:buNone/>
                      </a:pPr>
                      <a:r>
                        <a:rPr lang="zh-CN" altLang="en-US" sz="1350">
                          <a:latin typeface="华文仿宋" panose="02010600040101010101" charset="-122"/>
                          <a:ea typeface="华文仿宋" panose="02010600040101010101" charset="-122"/>
                        </a:rPr>
                        <a:t>功能</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r</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r+</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w</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w+</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读</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写</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创建</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覆盖</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指针在开始</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r>
              <a:tr h="285750">
                <a:tc>
                  <a:txBody>
                    <a:bodyPr/>
                    <a:p>
                      <a:pPr>
                        <a:buNone/>
                      </a:pPr>
                      <a:r>
                        <a:rPr lang="zh-CN" altLang="en-US" sz="1350">
                          <a:latin typeface="华文仿宋" panose="02010600040101010101" charset="-122"/>
                          <a:ea typeface="华文仿宋" panose="02010600040101010101" charset="-122"/>
                        </a:rPr>
                        <a:t>指针在结尾</a:t>
                      </a: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endParaRPr lang="zh-CN" altLang="en-US"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c>
                  <a:txBody>
                    <a:bodyPr/>
                    <a:p>
                      <a:pPr>
                        <a:buNone/>
                      </a:pPr>
                      <a:r>
                        <a:rPr lang="en-US" altLang="zh-CN" sz="1350">
                          <a:latin typeface="华文仿宋" panose="02010600040101010101" charset="-122"/>
                          <a:ea typeface="华文仿宋" panose="02010600040101010101" charset="-122"/>
                        </a:rPr>
                        <a:t>+</a:t>
                      </a:r>
                      <a:endParaRPr lang="en-US" altLang="zh-CN" sz="1350">
                        <a:latin typeface="华文仿宋" panose="02010600040101010101" charset="-122"/>
                        <a:ea typeface="华文仿宋" panose="02010600040101010101" charset="-122"/>
                      </a:endParaRPr>
                    </a:p>
                  </a:txBody>
                  <a:tcPr marL="68580" marR="68580" marT="34290" marB="3429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8360" y="1146810"/>
            <a:ext cx="505904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2.13 </a:t>
            </a:r>
            <a:r>
              <a:rPr lang="zh-CN" altLang="en-US" b="1" dirty="0">
                <a:solidFill>
                  <a:srgbClr val="404040"/>
                </a:solidFill>
                <a:latin typeface="微软雅黑" panose="020B0503020204020204" pitchFamily="34" charset="-122"/>
                <a:ea typeface="微软雅黑" panose="020B0503020204020204" pitchFamily="34" charset="-122"/>
              </a:rPr>
              <a:t>访问模式的特点</a:t>
            </a:r>
            <a:r>
              <a:rPr lang="en-US" altLang="zh-CN" b="1" dirty="0">
                <a:solidFill>
                  <a:srgbClr val="404040"/>
                </a:solidFill>
                <a:latin typeface="微软雅黑" panose="020B0503020204020204" pitchFamily="34" charset="-122"/>
                <a:ea typeface="微软雅黑" panose="020B0503020204020204" pitchFamily="34" charset="-122"/>
              </a:rPr>
              <a:t>02</a:t>
            </a:r>
            <a:r>
              <a:rPr lang="zh-CN" altLang="en-US" b="1" dirty="0">
                <a:solidFill>
                  <a:srgbClr val="404040"/>
                </a:solidFill>
                <a:latin typeface="微软雅黑" panose="020B0503020204020204" pitchFamily="34" charset="-122"/>
                <a:ea typeface="微软雅黑" panose="020B0503020204020204" pitchFamily="34" charset="-122"/>
              </a:rPr>
              <a:t>之代码测试</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48360"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文件访问模式代码测试？</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2.14 </a:t>
            </a:r>
            <a:r>
              <a:rPr lang="zh-CN" altLang="en-US" b="1" dirty="0">
                <a:solidFill>
                  <a:srgbClr val="404040"/>
                </a:solidFill>
                <a:latin typeface="微软雅黑" panose="020B0503020204020204" pitchFamily="34" charset="-122"/>
                <a:ea typeface="微软雅黑" panose="020B0503020204020204" pitchFamily="34" charset="-122"/>
              </a:rPr>
              <a:t>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24031" y="2369061"/>
            <a:ext cx="6728356" cy="1769745"/>
          </a:xfrm>
          <a:prstGeom prst="rect">
            <a:avLst/>
          </a:prstGeom>
        </p:spPr>
        <p:txBody>
          <a:bodyPr wrap="square">
            <a:spAutoFit/>
          </a:bodyPr>
          <a:lstStyle/>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r </a:t>
            </a:r>
            <a:r>
              <a:rPr lang="zh-CN" altLang="en-US" sz="1200" dirty="0">
                <a:latin typeface="微软雅黑" panose="020B0503020204020204" pitchFamily="34" charset="-122"/>
                <a:ea typeface="微软雅黑" panose="020B0503020204020204" pitchFamily="34" charset="-122"/>
              </a:rPr>
              <a:t>以及它的附属模式打开文件后指针停留在文件的什么地方？</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sym typeface="+mn-ea"/>
              </a:rPr>
              <a:t>w </a:t>
            </a:r>
            <a:r>
              <a:rPr lang="zh-CN" altLang="en-US" sz="1200" dirty="0">
                <a:latin typeface="微软雅黑" panose="020B0503020204020204" pitchFamily="34" charset="-122"/>
                <a:ea typeface="微软雅黑" panose="020B0503020204020204" pitchFamily="34" charset="-122"/>
                <a:sym typeface="+mn-ea"/>
              </a:rPr>
              <a:t>以及它的附属模式打开文件后指针停留在文件的什么地方？</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sym typeface="+mn-ea"/>
              </a:rPr>
              <a:t>a </a:t>
            </a:r>
            <a:r>
              <a:rPr lang="zh-CN" altLang="en-US" sz="1200" dirty="0">
                <a:latin typeface="微软雅黑" panose="020B0503020204020204" pitchFamily="34" charset="-122"/>
                <a:ea typeface="微软雅黑" panose="020B0503020204020204" pitchFamily="34" charset="-122"/>
                <a:sym typeface="+mn-ea"/>
              </a:rPr>
              <a:t>以及它的附属模式打开文件后指针停留在文件的什么地方？</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2.15 </a:t>
            </a:r>
            <a:r>
              <a:rPr lang="zh-CN" altLang="en-US" b="1" dirty="0">
                <a:solidFill>
                  <a:srgbClr val="404040"/>
                </a:solidFill>
                <a:latin typeface="微软雅黑" panose="020B0503020204020204" pitchFamily="34" charset="-122"/>
                <a:ea typeface="微软雅黑" panose="020B0503020204020204" pitchFamily="34" charset="-122"/>
              </a:rPr>
              <a:t>答案检测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24031" y="2369061"/>
            <a:ext cx="6728356" cy="1769745"/>
          </a:xfrm>
          <a:prstGeom prst="rect">
            <a:avLst/>
          </a:prstGeom>
        </p:spPr>
        <p:txBody>
          <a:bodyPr wrap="square">
            <a:spAutoFit/>
          </a:bodyPr>
          <a:lstStyle/>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r </a:t>
            </a:r>
            <a:r>
              <a:rPr lang="zh-CN" altLang="en-US" sz="1200" dirty="0">
                <a:latin typeface="微软雅黑" panose="020B0503020204020204" pitchFamily="34" charset="-122"/>
                <a:ea typeface="微软雅黑" panose="020B0503020204020204" pitchFamily="34" charset="-122"/>
              </a:rPr>
              <a:t>以及它的附属模式打开文件后</a:t>
            </a:r>
            <a:r>
              <a:rPr lang="zh-CN" altLang="en-US" sz="1200" dirty="0">
                <a:solidFill>
                  <a:srgbClr val="FF0000"/>
                </a:solidFill>
                <a:latin typeface="微软雅黑" panose="020B0503020204020204" pitchFamily="34" charset="-122"/>
                <a:ea typeface="微软雅黑" panose="020B0503020204020204" pitchFamily="34" charset="-122"/>
              </a:rPr>
              <a:t>指针停留在文件的开头</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sym typeface="+mn-ea"/>
              </a:rPr>
              <a:t>w </a:t>
            </a:r>
            <a:r>
              <a:rPr lang="zh-CN" altLang="en-US" sz="1200" dirty="0">
                <a:latin typeface="微软雅黑" panose="020B0503020204020204" pitchFamily="34" charset="-122"/>
                <a:ea typeface="微软雅黑" panose="020B0503020204020204" pitchFamily="34" charset="-122"/>
                <a:sym typeface="+mn-ea"/>
              </a:rPr>
              <a:t>以及它的附属模式打开文件后</a:t>
            </a:r>
            <a:r>
              <a:rPr lang="zh-CN" altLang="en-US" sz="1200" dirty="0">
                <a:solidFill>
                  <a:srgbClr val="FF0000"/>
                </a:solidFill>
                <a:latin typeface="微软雅黑" panose="020B0503020204020204" pitchFamily="34" charset="-122"/>
                <a:ea typeface="微软雅黑" panose="020B0503020204020204" pitchFamily="34" charset="-122"/>
                <a:sym typeface="+mn-ea"/>
              </a:rPr>
              <a:t>指针停留在文件的开头</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sym typeface="+mn-ea"/>
              </a:rPr>
              <a:t>a </a:t>
            </a:r>
            <a:r>
              <a:rPr lang="zh-CN" altLang="en-US" sz="1200" dirty="0">
                <a:latin typeface="微软雅黑" panose="020B0503020204020204" pitchFamily="34" charset="-122"/>
                <a:ea typeface="微软雅黑" panose="020B0503020204020204" pitchFamily="34" charset="-122"/>
                <a:sym typeface="+mn-ea"/>
              </a:rPr>
              <a:t>以及它的附属模式打开文件后</a:t>
            </a:r>
            <a:r>
              <a:rPr lang="zh-CN" altLang="en-US" sz="1200" dirty="0">
                <a:solidFill>
                  <a:srgbClr val="FF0000"/>
                </a:solidFill>
                <a:latin typeface="微软雅黑" panose="020B0503020204020204" pitchFamily="34" charset="-122"/>
                <a:ea typeface="微软雅黑" panose="020B0503020204020204" pitchFamily="34" charset="-122"/>
                <a:sym typeface="+mn-ea"/>
              </a:rPr>
              <a:t>指针停留在文件的结尾</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3988304" y="2150060"/>
            <a:ext cx="2313940" cy="521970"/>
          </a:xfrm>
          <a:prstGeom prst="rect">
            <a:avLst/>
          </a:prstGeom>
        </p:spPr>
        <p:txBody>
          <a:bodyPr wrap="none">
            <a:spAutoFit/>
          </a:bodyPr>
          <a:lstStyle/>
          <a:p>
            <a:pPr algn="l">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了解电脑中的文件是什么 </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8360" y="1146810"/>
            <a:ext cx="505904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2.16 seek</a:t>
            </a:r>
            <a:r>
              <a:rPr lang="zh-CN" altLang="en-US" b="1" dirty="0">
                <a:solidFill>
                  <a:srgbClr val="404040"/>
                </a:solidFill>
                <a:latin typeface="微软雅黑" panose="020B0503020204020204" pitchFamily="34" charset="-122"/>
                <a:ea typeface="微软雅黑" panose="020B0503020204020204" pitchFamily="34" charset="-122"/>
              </a:rPr>
              <a:t>函数</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48360"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如何操作文件的指针？</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2.17 </a:t>
            </a:r>
            <a:r>
              <a:rPr lang="zh-CN" altLang="en-US" b="1" dirty="0">
                <a:solidFill>
                  <a:srgbClr val="404040"/>
                </a:solidFill>
                <a:latin typeface="微软雅黑" panose="020B0503020204020204" pitchFamily="34" charset="-122"/>
                <a:ea typeface="微软雅黑" panose="020B0503020204020204" pitchFamily="34" charset="-122"/>
              </a:rPr>
              <a:t>知识总结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文件读取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027680" y="1946275"/>
            <a:ext cx="3241675" cy="26079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Contents</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923928" y="1383506"/>
            <a:ext cx="4319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b="1" dirty="0" smtClean="0">
                <a:solidFill>
                  <a:srgbClr val="FF0000"/>
                </a:solidFill>
              </a:rPr>
              <a:t> 案例文件备份</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b="1" dirty="0" smtClean="0"/>
              <a:t>文件相关操作</a:t>
            </a:r>
            <a:endParaRPr lang="en-US" altLang="zh-CN" sz="1400" b="1" dirty="0"/>
          </a:p>
          <a:p>
            <a:pPr>
              <a:lnSpc>
                <a:spcPct val="200000"/>
              </a:lnSpc>
              <a:buClr>
                <a:srgbClr val="262626"/>
              </a:buClr>
              <a:buFont typeface="Wingdings" panose="05000000000000000000" pitchFamily="2" charset="2"/>
              <a:buChar char="u"/>
            </a:pPr>
            <a:r>
              <a:rPr lang="zh-CN" altLang="en-US" sz="1400" b="1" dirty="0"/>
              <a:t> 面向</a:t>
            </a:r>
            <a:r>
              <a:rPr lang="zh-CN" altLang="en-US" sz="1400" b="1" dirty="0" smtClean="0"/>
              <a:t>对象基础</a:t>
            </a:r>
            <a:endParaRPr lang="en-US" altLang="zh-CN" sz="14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1840" y="1227306"/>
            <a:ext cx="3009900" cy="2676525"/>
          </a:xfrm>
          <a:prstGeom prst="rect">
            <a:avLst/>
          </a:prstGeom>
        </p:spPr>
        <p:txBody>
          <a:bodyPr wrap="none">
            <a:spAutoFit/>
          </a:bodyPr>
          <a:lstStyle/>
          <a:p>
            <a:pPr algn="l">
              <a:lnSpc>
                <a:spcPct val="200000"/>
              </a:lnSpc>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a:t>
            </a:r>
            <a:r>
              <a:rPr lang="zh-CN" altLang="en-US" sz="1400" dirty="0" smtClean="0">
                <a:solidFill>
                  <a:srgbClr val="FF0000"/>
                </a:solidFill>
                <a:latin typeface="微软雅黑" panose="020B0503020204020204" pitchFamily="34" charset="-122"/>
                <a:ea typeface="微软雅黑" panose="020B0503020204020204" pitchFamily="34" charset="-122"/>
              </a:rPr>
              <a:t> 能够书写文件备份代码</a:t>
            </a:r>
            <a:endParaRPr sz="1400" dirty="0">
              <a:solidFill>
                <a:srgbClr val="FF0000"/>
              </a:solidFill>
              <a:latin typeface="微软雅黑" panose="020B0503020204020204" pitchFamily="34" charset="-122"/>
              <a:ea typeface="微软雅黑" panose="020B0503020204020204" pitchFamily="34" charset="-122"/>
            </a:endParaRPr>
          </a:p>
          <a:p>
            <a:pPr algn="l">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a:t>
            </a:r>
            <a:r>
              <a:rPr sz="1400" dirty="0" smtClean="0">
                <a:latin typeface="微软雅黑" panose="020B0503020204020204" pitchFamily="34" charset="-122"/>
                <a:ea typeface="微软雅黑" panose="020B0503020204020204" pitchFamily="34" charset="-122"/>
              </a:rPr>
              <a:t>能够使用</a:t>
            </a:r>
            <a:r>
              <a:rPr lang="en-US" altLang="zh-CN" sz="1400" dirty="0" smtClean="0">
                <a:latin typeface="微软雅黑" panose="020B0503020204020204" pitchFamily="34" charset="-122"/>
                <a:ea typeface="微软雅黑" panose="020B0503020204020204" pitchFamily="34" charset="-122"/>
              </a:rPr>
              <a:t>python</a:t>
            </a:r>
            <a:r>
              <a:rPr lang="zh-CN" altLang="en-US" sz="1400" dirty="0" smtClean="0">
                <a:latin typeface="微软雅黑" panose="020B0503020204020204" pitchFamily="34" charset="-122"/>
                <a:ea typeface="微软雅黑" panose="020B0503020204020204" pitchFamily="34" charset="-122"/>
              </a:rPr>
              <a:t>进行文件夹操作</a:t>
            </a:r>
            <a:endParaRPr sz="1400" dirty="0">
              <a:latin typeface="微软雅黑" panose="020B0503020204020204" pitchFamily="34" charset="-122"/>
              <a:ea typeface="微软雅黑" panose="020B0503020204020204" pitchFamily="34" charset="-122"/>
            </a:endParaRPr>
          </a:p>
          <a:p>
            <a:pPr algn="l">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了解面向对象</a:t>
            </a:r>
            <a:endParaRPr lang="en-US" altLang="zh-CN" sz="1400" dirty="0" smtClean="0">
              <a:latin typeface="微软雅黑" panose="020B0503020204020204" pitchFamily="34" charset="-122"/>
              <a:ea typeface="微软雅黑" panose="020B0503020204020204" pitchFamily="34" charset="-122"/>
            </a:endParaRPr>
          </a:p>
          <a:p>
            <a:pPr algn="l">
              <a:lnSpc>
                <a:spcPct val="200000"/>
              </a:lnSpc>
              <a:buFont typeface="Wingdings" panose="05000000000000000000" pitchFamily="2" charset="2"/>
              <a:buChar char="u"/>
            </a:pPr>
            <a:r>
              <a:rPr lang="zh-CN" altLang="en-US" sz="1400" dirty="0" smtClean="0">
                <a:solidFill>
                  <a:srgbClr val="FF0000"/>
                </a:solidFill>
                <a:latin typeface="微软雅黑" panose="020B0503020204020204" pitchFamily="34" charset="-122"/>
                <a:ea typeface="微软雅黑" panose="020B0503020204020204" pitchFamily="34" charset="-122"/>
              </a:rPr>
              <a:t>  知道</a:t>
            </a:r>
            <a:r>
              <a:rPr lang="en-US" altLang="zh-CN" sz="1400" dirty="0" smtClean="0">
                <a:solidFill>
                  <a:srgbClr val="FF0000"/>
                </a:solidFill>
                <a:latin typeface="微软雅黑" panose="020B0503020204020204" pitchFamily="34" charset="-122"/>
                <a:ea typeface="微软雅黑" panose="020B0503020204020204" pitchFamily="34" charset="-122"/>
              </a:rPr>
              <a:t>self</a:t>
            </a:r>
            <a:r>
              <a:rPr lang="zh-CN" altLang="en-US" sz="1400" dirty="0" smtClean="0">
                <a:solidFill>
                  <a:srgbClr val="FF0000"/>
                </a:solidFill>
                <a:latin typeface="微软雅黑" panose="020B0503020204020204" pitchFamily="34" charset="-122"/>
                <a:ea typeface="微软雅黑" panose="020B0503020204020204" pitchFamily="34" charset="-122"/>
              </a:rPr>
              <a:t>的作用</a:t>
            </a:r>
            <a:endParaRPr sz="1400" dirty="0">
              <a:solidFill>
                <a:srgbClr val="FF0000"/>
              </a:solidFill>
              <a:latin typeface="微软雅黑" panose="020B0503020204020204" pitchFamily="34" charset="-122"/>
              <a:ea typeface="微软雅黑" panose="020B0503020204020204" pitchFamily="34" charset="-122"/>
            </a:endParaRPr>
          </a:p>
          <a:p>
            <a:pPr algn="l">
              <a:lnSpc>
                <a:spcPct val="200000"/>
              </a:lnSpc>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a:t>
            </a:r>
            <a:r>
              <a:rPr lang="zh-CN" altLang="en-US" sz="1400" dirty="0" smtClean="0">
                <a:solidFill>
                  <a:srgbClr val="FF0000"/>
                </a:solidFill>
                <a:latin typeface="微软雅黑" panose="020B0503020204020204" pitchFamily="34" charset="-122"/>
                <a:ea typeface="微软雅黑" panose="020B0503020204020204" pitchFamily="34" charset="-122"/>
              </a:rPr>
              <a:t> 能够使用类创建多个对象</a:t>
            </a:r>
            <a:r>
              <a:rPr sz="1400" dirty="0">
                <a:solidFill>
                  <a:srgbClr val="FF0000"/>
                </a:solidFill>
                <a:latin typeface="微软雅黑" panose="020B0503020204020204" pitchFamily="34" charset="-122"/>
                <a:ea typeface="微软雅黑" panose="020B0503020204020204" pitchFamily="34" charset="-122"/>
              </a:rPr>
              <a:t>	</a:t>
            </a:r>
            <a:endParaRPr sz="1400" dirty="0">
              <a:solidFill>
                <a:srgbClr val="FF0000"/>
              </a:solidFill>
              <a:latin typeface="微软雅黑" panose="020B0503020204020204" pitchFamily="34" charset="-122"/>
              <a:ea typeface="微软雅黑" panose="020B0503020204020204" pitchFamily="34" charset="-122"/>
            </a:endParaRPr>
          </a:p>
          <a:p>
            <a:pPr algn="l">
              <a:lnSpc>
                <a:spcPct val="200000"/>
              </a:lnSpc>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a:t>
            </a:r>
            <a:r>
              <a:rPr lang="zh-CN" altLang="en-US" sz="1400" dirty="0" smtClean="0">
                <a:solidFill>
                  <a:srgbClr val="FF0000"/>
                </a:solidFill>
                <a:latin typeface="微软雅黑" panose="020B0503020204020204" pitchFamily="34" charset="-122"/>
                <a:ea typeface="微软雅黑" panose="020B0503020204020204" pitchFamily="34" charset="-122"/>
              </a:rPr>
              <a:t> 能够给对象增加属性</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02179"/>
            <a:ext cx="431958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文件备份</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文件备份的作用</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文件备份的思路</a:t>
            </a:r>
            <a:endParaRPr lang="zh-CN" altLang="en-US" sz="12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代码实现文件的</a:t>
            </a:r>
            <a:r>
              <a:rPr lang="zh-CN" altLang="en-US" sz="1200" dirty="0" smtClean="0">
                <a:latin typeface="微软雅黑" panose="020B0503020204020204" pitchFamily="34" charset="-122"/>
                <a:ea typeface="微软雅黑" panose="020B0503020204020204" pitchFamily="34" charset="-122"/>
              </a:rPr>
              <a:t>备份</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1.1</a:t>
            </a:r>
            <a:r>
              <a:rPr lang="zh-CN" altLang="en-US" b="1" dirty="0" smtClean="0">
                <a:solidFill>
                  <a:srgbClr val="404040"/>
                </a:solidFill>
                <a:latin typeface="微软雅黑" panose="020B0503020204020204" pitchFamily="34" charset="-122"/>
                <a:ea typeface="微软雅黑" panose="020B0503020204020204" pitchFamily="34" charset="-122"/>
              </a:rPr>
              <a:t> 任务描述</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23819" y="1851670"/>
            <a:ext cx="4314001" cy="307777"/>
          </a:xfrm>
          <a:prstGeom prst="rect">
            <a:avLst/>
          </a:prstGeom>
          <a:noFill/>
        </p:spPr>
        <p:txBody>
          <a:bodyPr wrap="none" rtlCol="0">
            <a:spAutoFit/>
          </a:bodyPr>
          <a:lstStyle/>
          <a:p>
            <a:r>
              <a:rPr lang="zh-CN" altLang="en-US" sz="1400" dirty="0">
                <a:solidFill>
                  <a:srgbClr val="FF0000"/>
                </a:solidFill>
              </a:rPr>
              <a:t>输入文件的名字，然后程序自动完成对文件进行备份</a:t>
            </a:r>
            <a:endParaRPr lang="zh-CN" altLang="en-US" sz="1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8304" y="2150060"/>
            <a:ext cx="2029723" cy="523220"/>
          </a:xfrm>
          <a:prstGeom prst="rect">
            <a:avLst/>
          </a:prstGeom>
        </p:spPr>
        <p:txBody>
          <a:bodyPr wrap="none">
            <a:spAutoFit/>
          </a:bodyPr>
          <a:lstStyle/>
          <a:p>
            <a:pPr algn="l">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了解文件备份的作用</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1.2</a:t>
            </a:r>
            <a:r>
              <a:rPr lang="zh-CN" altLang="en-US" b="1" dirty="0" smtClean="0">
                <a:solidFill>
                  <a:srgbClr val="404040"/>
                </a:solidFill>
                <a:latin typeface="微软雅黑" panose="020B0503020204020204" pitchFamily="34" charset="-122"/>
                <a:ea typeface="微软雅黑" panose="020B0503020204020204" pitchFamily="34" charset="-122"/>
              </a:rPr>
              <a:t> 文件备份的作用</a:t>
            </a:r>
            <a:r>
              <a:rPr lang="en-US" altLang="zh-CN" b="1" dirty="0" smtClean="0">
                <a:solidFill>
                  <a:srgbClr val="404040"/>
                </a:solidFill>
                <a:latin typeface="微软雅黑" panose="020B0503020204020204" pitchFamily="34" charset="-122"/>
                <a:ea typeface="微软雅黑" panose="020B0503020204020204" pitchFamily="34" charset="-122"/>
              </a:rPr>
              <a:t>-</a:t>
            </a:r>
            <a:r>
              <a:rPr lang="zh-CN" altLang="en-US" b="1" dirty="0" smtClean="0">
                <a:solidFill>
                  <a:srgbClr val="404040"/>
                </a:solidFill>
                <a:latin typeface="微软雅黑" panose="020B0503020204020204" pitchFamily="34" charset="-122"/>
                <a:ea typeface="微软雅黑" panose="020B0503020204020204" pitchFamily="34" charset="-122"/>
              </a:rPr>
              <a:t>课堂讲解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文件备份有哪些作用？</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1.3</a:t>
            </a:r>
            <a:r>
              <a:rPr lang="zh-CN" altLang="en-US" b="1" dirty="0" smtClean="0">
                <a:solidFill>
                  <a:srgbClr val="404040"/>
                </a:solidFill>
                <a:latin typeface="微软雅黑" panose="020B0503020204020204" pitchFamily="34" charset="-122"/>
                <a:ea typeface="微软雅黑" panose="020B0503020204020204" pitchFamily="34" charset="-122"/>
              </a:rPr>
              <a:t> 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33282" y="1779662"/>
            <a:ext cx="2518638" cy="1169551"/>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文件操作有哪些作用？</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进行数据的备份</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防止错误操作删除、修改数据</a:t>
            </a:r>
            <a:endParaRPr kumimoji="1"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arn(inVertical)">
                                      <p:cBhvr>
                                        <p:cTn id="1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923928" y="1383506"/>
            <a:ext cx="4319588" cy="218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文件备份</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文件备份的作用</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文件备份的思路</a:t>
            </a:r>
            <a:endParaRPr lang="zh-CN" altLang="en-US" sz="1200" dirty="0">
              <a:solidFill>
                <a:srgbClr val="FF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代码实现文件的备份</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1.1</a:t>
            </a:r>
            <a:r>
              <a:rPr lang="zh-CN" altLang="en-US" b="1" dirty="0">
                <a:solidFill>
                  <a:srgbClr val="404040"/>
                </a:solidFill>
                <a:latin typeface="微软雅黑" panose="020B0503020204020204" pitchFamily="34" charset="-122"/>
                <a:ea typeface="微软雅黑" panose="020B0503020204020204" pitchFamily="34" charset="-122"/>
              </a:rPr>
              <a:t> 生活中的文件</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37285" y="2285365"/>
            <a:ext cx="2149475" cy="2149475"/>
          </a:xfrm>
          <a:prstGeom prst="rect">
            <a:avLst/>
          </a:prstGeom>
        </p:spPr>
      </p:pic>
      <p:pic>
        <p:nvPicPr>
          <p:cNvPr id="6" name="图片 5"/>
          <p:cNvPicPr>
            <a:picLocks noChangeAspect="1"/>
          </p:cNvPicPr>
          <p:nvPr/>
        </p:nvPicPr>
        <p:blipFill>
          <a:blip r:embed="rId2"/>
          <a:stretch>
            <a:fillRect/>
          </a:stretch>
        </p:blipFill>
        <p:spPr>
          <a:xfrm>
            <a:off x="5249545" y="2371725"/>
            <a:ext cx="3098165" cy="20631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8304" y="2150060"/>
            <a:ext cx="2319866" cy="461665"/>
          </a:xfrm>
          <a:prstGeom prst="rect">
            <a:avLst/>
          </a:prstGeom>
        </p:spPr>
        <p:txBody>
          <a:bodyPr wrap="none">
            <a:spAutoFit/>
          </a:bodyPr>
          <a:lstStyle/>
          <a:p>
            <a:pPr marL="742950" lvl="1" indent="-285750">
              <a:lnSpc>
                <a:spcPct val="200000"/>
              </a:lnSpc>
              <a:buClr>
                <a:srgbClr val="FF0000"/>
              </a:buClr>
              <a:buFont typeface="Wingdings" panose="05000000000000000000" charset="0"/>
              <a:buChar char=""/>
            </a:pPr>
            <a:r>
              <a:rPr lang="zh-CN" altLang="en-US" sz="1200" dirty="0" smtClean="0">
                <a:solidFill>
                  <a:srgbClr val="FF0000"/>
                </a:solidFill>
                <a:latin typeface="微软雅黑" panose="020B0503020204020204" pitchFamily="34" charset="-122"/>
                <a:ea typeface="微软雅黑" panose="020B0503020204020204" pitchFamily="34" charset="-122"/>
              </a:rPr>
              <a:t>掌握文件</a:t>
            </a:r>
            <a:r>
              <a:rPr lang="zh-CN" altLang="en-US" sz="1200" dirty="0">
                <a:solidFill>
                  <a:srgbClr val="FF0000"/>
                </a:solidFill>
                <a:latin typeface="微软雅黑" panose="020B0503020204020204" pitchFamily="34" charset="-122"/>
                <a:ea typeface="微软雅黑" panose="020B0503020204020204" pitchFamily="34" charset="-122"/>
              </a:rPr>
              <a:t>备份的思路</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2.1</a:t>
            </a:r>
            <a:r>
              <a:rPr lang="zh-CN" altLang="en-US" b="1" dirty="0" smtClean="0">
                <a:solidFill>
                  <a:srgbClr val="404040"/>
                </a:solidFill>
                <a:latin typeface="微软雅黑" panose="020B0503020204020204" pitchFamily="34" charset="-122"/>
                <a:ea typeface="微软雅黑" panose="020B0503020204020204" pitchFamily="34" charset="-122"/>
              </a:rPr>
              <a:t> 文件备份思路</a:t>
            </a:r>
            <a:r>
              <a:rPr lang="en-US" altLang="zh-CN" b="1" dirty="0" smtClean="0">
                <a:solidFill>
                  <a:srgbClr val="404040"/>
                </a:solidFill>
                <a:latin typeface="微软雅黑" panose="020B0503020204020204" pitchFamily="34" charset="-122"/>
                <a:ea typeface="微软雅黑" panose="020B0503020204020204" pitchFamily="34" charset="-122"/>
              </a:rPr>
              <a:t>-</a:t>
            </a:r>
            <a:r>
              <a:rPr lang="zh-CN" altLang="en-US" b="1" dirty="0" smtClean="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实现文件备份的流程</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2.2</a:t>
            </a:r>
            <a:r>
              <a:rPr lang="zh-CN" altLang="en-US" b="1" dirty="0" smtClean="0">
                <a:solidFill>
                  <a:srgbClr val="404040"/>
                </a:solidFill>
                <a:latin typeface="微软雅黑" panose="020B0503020204020204" pitchFamily="34" charset="-122"/>
                <a:ea typeface="微软雅黑" panose="020B0503020204020204" pitchFamily="34" charset="-122"/>
              </a:rPr>
              <a:t> 课后总结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89244" y="1563638"/>
            <a:ext cx="2935419" cy="1754326"/>
          </a:xfrm>
          <a:prstGeom prst="rect">
            <a:avLst/>
          </a:prstGeom>
          <a:noFill/>
        </p:spPr>
        <p:txBody>
          <a:bodyPr wrap="none" rtlCol="0">
            <a:spAutoFit/>
          </a:bodyPr>
          <a:lstStyle/>
          <a:p>
            <a:pPr fontAlgn="auto">
              <a:spcBef>
                <a:spcPts val="0"/>
              </a:spcBef>
              <a:spcAft>
                <a:spcPts val="0"/>
              </a:spcAft>
            </a:pP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接收用户输入的文件名</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b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组织新的文件名字 </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b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把旧文件中的数据，复制到新文件中</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b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b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br>
            <a:endPar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563888" y="1402179"/>
            <a:ext cx="431958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文件备份</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smtClean="0">
                <a:latin typeface="微软雅黑" panose="020B0503020204020204" pitchFamily="34" charset="-122"/>
                <a:ea typeface="微软雅黑" panose="020B0503020204020204" pitchFamily="34" charset="-122"/>
              </a:rPr>
              <a:t>案例：文件</a:t>
            </a:r>
            <a:r>
              <a:rPr lang="zh-CN" altLang="en-US" sz="1200" dirty="0">
                <a:latin typeface="微软雅黑" panose="020B0503020204020204" pitchFamily="34" charset="-122"/>
                <a:ea typeface="微软雅黑" panose="020B0503020204020204" pitchFamily="34" charset="-122"/>
              </a:rPr>
              <a:t>备份的作用</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文件备份的思路</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smtClean="0">
                <a:solidFill>
                  <a:srgbClr val="FF0000"/>
                </a:solidFill>
                <a:latin typeface="微软雅黑" panose="020B0503020204020204" pitchFamily="34" charset="-122"/>
                <a:ea typeface="微软雅黑" panose="020B0503020204020204" pitchFamily="34" charset="-122"/>
              </a:rPr>
              <a:t>代码实现文件的备份</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8304" y="2150060"/>
            <a:ext cx="2183611"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rPr>
              <a:t>知道如何接收用户输入数据</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3.1</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接收用户输入文件名</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3.1</a:t>
            </a:r>
            <a:r>
              <a:rPr lang="zh-CN" altLang="en-US" b="1" dirty="0" smtClean="0">
                <a:solidFill>
                  <a:srgbClr val="404040"/>
                </a:solidFill>
                <a:latin typeface="微软雅黑" panose="020B0503020204020204" pitchFamily="34" charset="-122"/>
                <a:ea typeface="微软雅黑" panose="020B0503020204020204" pitchFamily="34" charset="-122"/>
              </a:rPr>
              <a:t> 课后总结</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31640" y="1635646"/>
            <a:ext cx="2366353" cy="1177245"/>
          </a:xfrm>
          <a:prstGeom prst="rect">
            <a:avLst/>
          </a:prstGeom>
          <a:noFill/>
        </p:spPr>
        <p:txBody>
          <a:bodyPr wrap="none" rtlCol="0">
            <a:spAutoFit/>
          </a:bodyPr>
          <a:lstStyle/>
          <a:p>
            <a:pPr fontAlgn="auto">
              <a:spcBef>
                <a:spcPts val="0"/>
              </a:spcBef>
              <a:spcAft>
                <a:spcPts val="0"/>
              </a:spcAft>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接收用户输入信息使用：</a:t>
            </a:r>
            <a:r>
              <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input()</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参数为 提示信息</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变量</a:t>
            </a:r>
            <a:r>
              <a:rPr lang="en-US" altLang="zh-CN" sz="1200"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old_name</a:t>
            </a: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接受输入的信息</a:t>
            </a:r>
            <a:br>
              <a:rPr lang="zh-CN" altLang="en-US" sz="1050" dirty="0" smtClean="0"/>
            </a:b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blinds(horizontal)">
                                      <p:cBhvr>
                                        <p:cTn id="1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3.2</a:t>
            </a:r>
            <a:r>
              <a:rPr lang="zh-CN" altLang="en-US" b="1" dirty="0" smtClean="0">
                <a:solidFill>
                  <a:srgbClr val="404040"/>
                </a:solidFill>
                <a:latin typeface="微软雅黑" panose="020B0503020204020204" pitchFamily="34" charset="-122"/>
                <a:ea typeface="微软雅黑" panose="020B0503020204020204" pitchFamily="34" charset="-122"/>
              </a:rPr>
              <a:t> 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99592" y="1841501"/>
            <a:ext cx="8077127" cy="1161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8304" y="2150060"/>
            <a:ext cx="1920719"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组织规划新</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的文件名字 </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4</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规划文件名流程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563638"/>
            <a:ext cx="2495550" cy="645160"/>
          </a:xfrm>
          <a:prstGeom prst="rect">
            <a:avLst/>
          </a:prstGeom>
          <a:noFill/>
        </p:spPr>
        <p:txBody>
          <a:bodyPr wrap="none" rtlCol="0">
            <a:spAutoFit/>
          </a:bodyPr>
          <a:lstStyle/>
          <a:p>
            <a:pPr fontAlgn="auto">
              <a:spcBef>
                <a:spcPts val="0"/>
              </a:spcBef>
              <a:spcAft>
                <a:spcPts val="0"/>
              </a:spcAft>
            </a:pP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）提取目标文件后缀</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）组织备份文件名</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x</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xx[</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备份</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后缀</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8360"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1.2 </a:t>
            </a:r>
            <a:r>
              <a:rPr lang="zh-CN" altLang="en-US" b="1" dirty="0">
                <a:solidFill>
                  <a:srgbClr val="404040"/>
                </a:solidFill>
                <a:latin typeface="微软雅黑" panose="020B0503020204020204" pitchFamily="34" charset="-122"/>
                <a:ea typeface="微软雅黑" panose="020B0503020204020204" pitchFamily="34" charset="-122"/>
              </a:rPr>
              <a:t>了解文件</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082675"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电脑中的文件是什么？</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8" name="图片 7">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4.2</a:t>
            </a:r>
            <a:r>
              <a:rPr lang="zh-CN" altLang="en-US" b="1" dirty="0" smtClean="0">
                <a:solidFill>
                  <a:srgbClr val="404040"/>
                </a:solidFill>
                <a:latin typeface="微软雅黑" panose="020B0503020204020204" pitchFamily="34" charset="-122"/>
                <a:ea typeface="微软雅黑" panose="020B0503020204020204" pitchFamily="34" charset="-122"/>
              </a:rPr>
              <a:t> 规划文件名</a:t>
            </a:r>
            <a:r>
              <a:rPr lang="en-US" altLang="zh-CN" b="1" dirty="0" smtClean="0">
                <a:solidFill>
                  <a:srgbClr val="404040"/>
                </a:solidFill>
                <a:latin typeface="微软雅黑" panose="020B0503020204020204" pitchFamily="34" charset="-122"/>
                <a:ea typeface="微软雅黑" panose="020B0503020204020204" pitchFamily="34" charset="-122"/>
              </a:rPr>
              <a:t>-</a:t>
            </a:r>
            <a:r>
              <a:rPr lang="zh-CN" altLang="en-US" b="1" dirty="0" smtClean="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如何重新设置文件名？</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4.3</a:t>
            </a:r>
            <a:r>
              <a:rPr lang="zh-CN" altLang="en-US" b="1" dirty="0" smtClean="0">
                <a:solidFill>
                  <a:srgbClr val="404040"/>
                </a:solidFill>
                <a:latin typeface="微软雅黑" panose="020B0503020204020204" pitchFamily="34" charset="-122"/>
                <a:ea typeface="微软雅黑" panose="020B0503020204020204" pitchFamily="34" charset="-122"/>
              </a:rPr>
              <a:t> 规划文件名详细分析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10743" y="1635646"/>
            <a:ext cx="6158865" cy="1753235"/>
          </a:xfrm>
          <a:prstGeom prst="rect">
            <a:avLst/>
          </a:prstGeom>
          <a:noFill/>
        </p:spPr>
        <p:txBody>
          <a:bodyPr wrap="none" rtlCol="0">
            <a:spAutoFit/>
          </a:bodyPr>
          <a:lstStyle/>
          <a:p>
            <a:pPr fontAlgn="auto">
              <a:spcBef>
                <a:spcPts val="0"/>
              </a:spcBef>
              <a:spcAft>
                <a:spcPts val="0"/>
              </a:spcAft>
            </a:pP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）提取</a:t>
            </a:r>
            <a:r>
              <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目标文件</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后缀</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用户输入的文件名就是老的文件，我们只需要采用</a:t>
            </a:r>
            <a:r>
              <a:rPr kumimoji="1" lang="en-US" altLang="zh-CN" sz="1200" dirty="0" err="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rfind</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的方式找到后缀点的位置，</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index</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记录后缀点的位置。</a:t>
            </a: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）组织备份文件名 </a:t>
            </a: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a:t>
            </a: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xx[</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备份</a:t>
            </a: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后缀</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组织新的文件名，采用字符串切片的方式拼接，将点‘</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’前面的字符串</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复件</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后缀</a:t>
            </a: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4.4</a:t>
            </a:r>
            <a:r>
              <a:rPr lang="zh-CN" altLang="en-US" b="1" dirty="0" smtClean="0">
                <a:solidFill>
                  <a:srgbClr val="404040"/>
                </a:solidFill>
                <a:latin typeface="微软雅黑" panose="020B0503020204020204" pitchFamily="34" charset="-122"/>
                <a:ea typeface="微软雅黑" panose="020B0503020204020204" pitchFamily="34" charset="-122"/>
              </a:rPr>
              <a:t> 规划文件名参考代码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43608" y="1780969"/>
            <a:ext cx="7668344" cy="1150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3489011" y="2340918"/>
            <a:ext cx="2473754" cy="461665"/>
          </a:xfrm>
          <a:prstGeom prst="rect">
            <a:avLst/>
          </a:prstGeom>
        </p:spPr>
        <p:txBody>
          <a:bodyPr wrap="none">
            <a:spAutoFit/>
          </a:bodyPr>
          <a:lstStyle/>
          <a:p>
            <a:pPr marL="742950" lvl="1" indent="-285750">
              <a:lnSpc>
                <a:spcPct val="200000"/>
              </a:lnSpc>
              <a:buClr>
                <a:srgbClr val="FF0000"/>
              </a:buClr>
              <a:buFont typeface="Wingdings" panose="05000000000000000000" charset="0"/>
              <a:buChar char=""/>
            </a:pPr>
            <a:r>
              <a:rPr lang="zh-CN" altLang="en-US" sz="1200" dirty="0" smtClean="0">
                <a:solidFill>
                  <a:srgbClr val="FF0000"/>
                </a:solidFill>
                <a:latin typeface="微软雅黑" panose="020B0503020204020204" pitchFamily="34" charset="-122"/>
                <a:ea typeface="微软雅黑" panose="020B0503020204020204" pitchFamily="34" charset="-122"/>
              </a:rPr>
              <a:t>掌握备份文件写入数据</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smtClean="0">
                <a:solidFill>
                  <a:srgbClr val="404040"/>
                </a:solidFill>
                <a:latin typeface="微软雅黑" panose="020B0503020204020204" pitchFamily="34" charset="-122"/>
                <a:ea typeface="微软雅黑" panose="020B0503020204020204" pitchFamily="34" charset="-122"/>
              </a:rPr>
              <a:t> 备份文件写入数据流程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563638"/>
            <a:ext cx="2428870" cy="1015663"/>
          </a:xfrm>
          <a:prstGeom prst="rect">
            <a:avLst/>
          </a:prstGeom>
          <a:noFill/>
        </p:spPr>
        <p:txBody>
          <a:bodyPr wrap="none" rtlCol="0">
            <a:spAutoFit/>
          </a:bodyPr>
          <a:lstStyle/>
          <a:p>
            <a:pPr fontAlgn="auto">
              <a:spcBef>
                <a:spcPts val="0"/>
              </a:spcBef>
              <a:spcAft>
                <a:spcPts val="0"/>
              </a:spcAft>
            </a:pP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）打开原文件和备份文件</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）将原文件内容写入到新文件中</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）关闭文件</a:t>
            </a:r>
            <a:endPar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trips(down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strips(downLeft)">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5</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备份文件写入</a:t>
            </a:r>
            <a:r>
              <a:rPr lang="en-US" altLang="zh-CN" b="1" dirty="0" smtClean="0">
                <a:solidFill>
                  <a:srgbClr val="404040"/>
                </a:solidFill>
                <a:latin typeface="微软雅黑" panose="020B0503020204020204" pitchFamily="34" charset="-122"/>
                <a:ea typeface="微软雅黑" panose="020B0503020204020204" pitchFamily="34" charset="-122"/>
              </a:rPr>
              <a:t>-</a:t>
            </a:r>
            <a:r>
              <a:rPr lang="zh-CN" altLang="en-US" b="1" dirty="0" smtClean="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1323439"/>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知道如何往备份文件写入数据</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906274"/>
            <a:ext cx="3514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5</a:t>
            </a:r>
            <a:r>
              <a:rPr lang="en-US" altLang="zh-CN" b="1" dirty="0" smtClean="0">
                <a:solidFill>
                  <a:srgbClr val="404040"/>
                </a:solidFill>
                <a:latin typeface="微软雅黑" panose="020B0503020204020204" pitchFamily="34" charset="-122"/>
                <a:ea typeface="微软雅黑" panose="020B0503020204020204" pitchFamily="34" charset="-122"/>
              </a:rPr>
              <a:t>.3</a:t>
            </a:r>
            <a:r>
              <a:rPr lang="zh-CN" altLang="en-US" b="1" dirty="0" smtClean="0">
                <a:solidFill>
                  <a:srgbClr val="404040"/>
                </a:solidFill>
                <a:latin typeface="微软雅黑" panose="020B0503020204020204" pitchFamily="34" charset="-122"/>
                <a:ea typeface="微软雅黑" panose="020B0503020204020204" pitchFamily="34" charset="-122"/>
              </a:rPr>
              <a:t> 备份文件写入数据详细分析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347614"/>
            <a:ext cx="5288627" cy="3046988"/>
          </a:xfrm>
          <a:prstGeom prst="rect">
            <a:avLst/>
          </a:prstGeom>
          <a:noFill/>
        </p:spPr>
        <p:txBody>
          <a:bodyPr wrap="none" rtlCol="0">
            <a:spAutoFit/>
          </a:bodyPr>
          <a:lstStyle/>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）打开原文件和备份</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文件</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open</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打开两个文件：原文件、新文件</a:t>
            </a: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原文件：使用只读模式打开 “</a:t>
            </a:r>
            <a:r>
              <a:rPr kumimoji="1" lang="en-US" altLang="zh-CN" sz="1200" dirty="0" err="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rb</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新文件：使用只写模拟打开“</a:t>
            </a:r>
            <a:r>
              <a:rPr kumimoji="1" lang="en-US" altLang="zh-CN" sz="1200" dirty="0" err="1"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wb</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）将原文件内容写入到新文件</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原</a:t>
            </a: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文件读取，备份文件写</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入</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不</a:t>
            </a: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确定目标文件大小，循环读取写入，当读取出来的数据没有了终止循环</a:t>
            </a: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）关闭</a:t>
            </a: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文件</a:t>
            </a:r>
            <a:endParaRPr kumimoji="1"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1"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关闭新文件、老文件</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blinds(horizontal)">
                                      <p:cBhvr>
                                        <p:cTn id="10" dur="500"/>
                                        <p:tgtEl>
                                          <p:spTgt spid="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linds(horizontal)">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animEffect transition="in" filter="blinds(horizontal)">
                                      <p:cBhvr>
                                        <p:cTn id="18" dur="500"/>
                                        <p:tgtEl>
                                          <p:spTgt spid="4">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Effect transition="in" filter="blinds(horizontal)">
                                      <p:cBhvr>
                                        <p:cTn id="21" dur="500"/>
                                        <p:tgtEl>
                                          <p:spTgt spid="4">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14" end="14"/>
                                            </p:txEl>
                                          </p:spTgt>
                                        </p:tgtEl>
                                        <p:attrNameLst>
                                          <p:attrName>style.visibility</p:attrName>
                                        </p:attrNameLst>
                                      </p:cBhvr>
                                      <p:to>
                                        <p:strVal val="visible"/>
                                      </p:to>
                                    </p:set>
                                    <p:animEffect transition="in" filter="blinds(horizontal)">
                                      <p:cBhvr>
                                        <p:cTn id="26"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04190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5</a:t>
            </a:r>
            <a:r>
              <a:rPr lang="en-US" altLang="zh-CN" b="1" dirty="0" smtClean="0">
                <a:solidFill>
                  <a:srgbClr val="404040"/>
                </a:solidFill>
                <a:latin typeface="微软雅黑" panose="020B0503020204020204" pitchFamily="34" charset="-122"/>
                <a:ea typeface="微软雅黑" panose="020B0503020204020204" pitchFamily="34" charset="-122"/>
              </a:rPr>
              <a:t>.4</a:t>
            </a:r>
            <a:r>
              <a:rPr lang="zh-CN" altLang="en-US" b="1" dirty="0" smtClean="0">
                <a:solidFill>
                  <a:srgbClr val="404040"/>
                </a:solidFill>
                <a:latin typeface="微软雅黑" panose="020B0503020204020204" pitchFamily="34" charset="-122"/>
                <a:ea typeface="微软雅黑" panose="020B0503020204020204" pitchFamily="34" charset="-122"/>
              </a:rPr>
              <a:t> 备份文件写入参考代码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331640" y="1491630"/>
            <a:ext cx="5853980" cy="3467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FF0000"/>
                </a:solidFill>
                <a:latin typeface="微软雅黑" panose="020B0503020204020204" pitchFamily="34" charset="-122"/>
                <a:ea typeface="微软雅黑" panose="020B0503020204020204" pitchFamily="34" charset="-122"/>
              </a:rPr>
              <a:t>5.5</a:t>
            </a:r>
            <a:r>
              <a:rPr lang="zh-CN" altLang="en-US" b="1" dirty="0" smtClean="0">
                <a:solidFill>
                  <a:srgbClr val="FF0000"/>
                </a:solidFill>
                <a:latin typeface="微软雅黑" panose="020B0503020204020204" pitchFamily="34" charset="-122"/>
                <a:ea typeface="微软雅黑" panose="020B0503020204020204" pitchFamily="34" charset="-122"/>
              </a:rPr>
              <a:t> </a:t>
            </a:r>
            <a:r>
              <a:rPr lang="zh-CN" altLang="en-GB" b="1" dirty="0" smtClean="0">
                <a:solidFill>
                  <a:srgbClr val="FF0000"/>
                </a:solidFill>
                <a:latin typeface="微软雅黑" panose="020B0503020204020204" pitchFamily="34" charset="-122"/>
                <a:ea typeface="微软雅黑" panose="020B0503020204020204" pitchFamily="34" charset="-122"/>
              </a:rPr>
              <a:t>知识</a:t>
            </a:r>
            <a:r>
              <a:rPr lang="zh-CN" altLang="en-GB" b="1" dirty="0">
                <a:solidFill>
                  <a:srgbClr val="FF0000"/>
                </a:solidFill>
                <a:latin typeface="微软雅黑" panose="020B0503020204020204" pitchFamily="34" charset="-122"/>
                <a:ea typeface="微软雅黑" panose="020B0503020204020204" pitchFamily="34" charset="-122"/>
              </a:rPr>
              <a:t>拓展</a:t>
            </a:r>
            <a:endParaRPr lang="zh-CN" altLang="en-GB"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833060" y="1636330"/>
            <a:ext cx="6728356" cy="2252924"/>
          </a:xfrm>
          <a:prstGeom prst="rect">
            <a:avLst/>
          </a:prstGeom>
        </p:spPr>
        <p:txBody>
          <a:bodyPr wrap="square">
            <a:spAutoFit/>
          </a:bodyPr>
          <a:lstStyle/>
          <a:p>
            <a:pPr marL="0" indent="0" latinLnBrk="0">
              <a:lnSpc>
                <a:spcPct val="130000"/>
              </a:lnSpc>
              <a:buFont typeface="Wingdings" panose="05000000000000000000" charset="0"/>
              <a:buNone/>
            </a:pPr>
            <a:r>
              <a:rPr lang="zh-CN" altLang="en-US" sz="1200" dirty="0" smtClean="0">
                <a:solidFill>
                  <a:schemeClr val="tx1"/>
                </a:solidFill>
                <a:latin typeface="微软雅黑" panose="020B0503020204020204" pitchFamily="34" charset="-122"/>
                <a:ea typeface="微软雅黑" panose="020B0503020204020204" pitchFamily="34" charset="-122"/>
              </a:rPr>
              <a:t>      我们采用的是</a:t>
            </a:r>
            <a:r>
              <a:rPr lang="en-US" altLang="zh-CN" sz="1200" dirty="0" smtClean="0">
                <a:solidFill>
                  <a:schemeClr val="tx1"/>
                </a:solidFill>
                <a:latin typeface="微软雅黑" panose="020B0503020204020204" pitchFamily="34" charset="-122"/>
                <a:ea typeface="微软雅黑" panose="020B0503020204020204" pitchFamily="34" charset="-122"/>
              </a:rPr>
              <a:t>read</a:t>
            </a:r>
            <a:r>
              <a:rPr lang="en-US" altLang="zh-CN" sz="1200" dirty="0" smtClean="0">
                <a:latin typeface="微软雅黑" panose="020B0503020204020204" pitchFamily="34" charset="-122"/>
                <a:ea typeface="微软雅黑" panose="020B0503020204020204" pitchFamily="34" charset="-122"/>
              </a:rPr>
              <a:t>(1024)</a:t>
            </a:r>
            <a:r>
              <a:rPr lang="zh-CN" altLang="en-US" sz="1200" dirty="0" smtClean="0">
                <a:latin typeface="微软雅黑" panose="020B0503020204020204" pitchFamily="34" charset="-122"/>
                <a:ea typeface="微软雅黑" panose="020B0503020204020204" pitchFamily="34" charset="-122"/>
              </a:rPr>
              <a:t>的方式读取信息进行备份，那么我们是否可以用</a:t>
            </a:r>
            <a:r>
              <a:rPr lang="en-US" altLang="zh-CN" sz="1200" dirty="0" err="1" smtClean="0">
                <a:latin typeface="微软雅黑" panose="020B0503020204020204" pitchFamily="34" charset="-122"/>
                <a:ea typeface="微软雅黑" panose="020B0503020204020204" pitchFamily="34" charset="-122"/>
              </a:rPr>
              <a:t>readline</a:t>
            </a:r>
            <a:r>
              <a:rPr lang="zh-CN" altLang="en-US" sz="1200" dirty="0" smtClean="0">
                <a:latin typeface="微软雅黑" panose="020B0503020204020204" pitchFamily="34" charset="-122"/>
                <a:ea typeface="微软雅黑" panose="020B0503020204020204" pitchFamily="34" charset="-122"/>
              </a:rPr>
              <a:t>的方式读取文件呢？</a:t>
            </a:r>
            <a:endParaRPr lang="en-US" altLang="zh-CN" sz="1200" dirty="0">
              <a:solidFill>
                <a:srgbClr val="FF0000"/>
              </a:solidFill>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endParaRPr lang="en-US" altLang="zh-CN" sz="1200" dirty="0">
              <a:solidFill>
                <a:srgbClr val="FF0000"/>
              </a:solidFill>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r>
              <a:rPr lang="zh-CN" altLang="en-US" sz="1200" dirty="0">
                <a:solidFill>
                  <a:srgbClr val="FF0000"/>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   </a:t>
            </a:r>
            <a:r>
              <a:rPr lang="en-US" altLang="zh-CN" sz="1200" dirty="0" smtClean="0">
                <a:solidFill>
                  <a:srgbClr val="FF0000"/>
                </a:solidFill>
                <a:latin typeface="微软雅黑" panose="020B0503020204020204" pitchFamily="34" charset="-122"/>
                <a:ea typeface="微软雅黑" panose="020B0503020204020204" pitchFamily="34" charset="-122"/>
              </a:rPr>
              <a:t>read</a:t>
            </a:r>
            <a:r>
              <a:rPr lang="zh-CN" altLang="en-US" sz="1200" dirty="0" smtClean="0">
                <a:solidFill>
                  <a:srgbClr val="FF0000"/>
                </a:solidFill>
                <a:latin typeface="微软雅黑" panose="020B0503020204020204" pitchFamily="34" charset="-122"/>
                <a:ea typeface="微软雅黑" panose="020B0503020204020204" pitchFamily="34" charset="-122"/>
              </a:rPr>
              <a:t>是每次读取指定的字节数</a:t>
            </a:r>
            <a:endParaRPr lang="en-US" altLang="zh-CN" sz="1200" dirty="0">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r>
              <a:rPr lang="zh-CN" altLang="en-US" sz="1200" dirty="0" smtClean="0">
                <a:solidFill>
                  <a:srgbClr val="FF0000"/>
                </a:solidFill>
                <a:latin typeface="微软雅黑" panose="020B0503020204020204" pitchFamily="34" charset="-122"/>
                <a:ea typeface="微软雅黑" panose="020B0503020204020204" pitchFamily="34" charset="-122"/>
              </a:rPr>
              <a:t>    </a:t>
            </a:r>
            <a:r>
              <a:rPr lang="en-US" altLang="zh-CN" sz="1200" dirty="0" err="1" smtClean="0">
                <a:solidFill>
                  <a:srgbClr val="FF0000"/>
                </a:solidFill>
                <a:latin typeface="微软雅黑" panose="020B0503020204020204" pitchFamily="34" charset="-122"/>
                <a:ea typeface="微软雅黑" panose="020B0503020204020204" pitchFamily="34" charset="-122"/>
              </a:rPr>
              <a:t>readline</a:t>
            </a:r>
            <a:r>
              <a:rPr lang="zh-CN" altLang="en-US" sz="1200" dirty="0" smtClean="0">
                <a:solidFill>
                  <a:srgbClr val="FF0000"/>
                </a:solidFill>
                <a:latin typeface="微软雅黑" panose="020B0503020204020204" pitchFamily="34" charset="-122"/>
                <a:ea typeface="微软雅黑" panose="020B0503020204020204" pitchFamily="34" charset="-122"/>
              </a:rPr>
              <a:t>是每次读取一行信息</a:t>
            </a:r>
            <a:endParaRPr lang="en-US" altLang="zh-CN" sz="1200" dirty="0">
              <a:solidFill>
                <a:srgbClr val="FF0000"/>
              </a:solidFill>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r>
              <a:rPr lang="zh-CN" altLang="en-US" sz="1200" dirty="0" smtClean="0">
                <a:solidFill>
                  <a:srgbClr val="FF0000"/>
                </a:solidFill>
                <a:latin typeface="微软雅黑" panose="020B0503020204020204" pitchFamily="34" charset="-122"/>
                <a:ea typeface="微软雅黑" panose="020B0503020204020204" pitchFamily="34" charset="-122"/>
              </a:rPr>
              <a:t>    </a:t>
            </a:r>
            <a:r>
              <a:rPr lang="en-US" altLang="zh-CN" sz="1200" dirty="0" smtClean="0">
                <a:solidFill>
                  <a:srgbClr val="FF0000"/>
                </a:solidFill>
                <a:latin typeface="微软雅黑" panose="020B0503020204020204" pitchFamily="34" charset="-122"/>
                <a:ea typeface="微软雅黑" panose="020B0503020204020204" pitchFamily="34" charset="-122"/>
              </a:rPr>
              <a:t>read</a:t>
            </a:r>
            <a:r>
              <a:rPr lang="zh-CN" altLang="en-US" sz="1200" dirty="0" smtClean="0">
                <a:solidFill>
                  <a:srgbClr val="FF0000"/>
                </a:solidFill>
                <a:latin typeface="微软雅黑" panose="020B0503020204020204" pitchFamily="34" charset="-122"/>
                <a:ea typeface="微软雅黑" panose="020B0503020204020204" pitchFamily="34" charset="-122"/>
              </a:rPr>
              <a:t> 当读取完成时返回的字节数为 </a:t>
            </a:r>
            <a:r>
              <a:rPr lang="en-US" altLang="zh-CN" sz="1200" dirty="0" smtClean="0">
                <a:solidFill>
                  <a:srgbClr val="FF0000"/>
                </a:solidFill>
                <a:latin typeface="微软雅黑" panose="020B0503020204020204" pitchFamily="34" charset="-122"/>
                <a:ea typeface="微软雅黑" panose="020B0503020204020204" pitchFamily="34" charset="-122"/>
              </a:rPr>
              <a:t>0</a:t>
            </a:r>
            <a:r>
              <a:rPr lang="zh-CN" altLang="en-US" sz="1200" dirty="0" smtClean="0">
                <a:solidFill>
                  <a:srgbClr val="FF0000"/>
                </a:solidFill>
                <a:latin typeface="微软雅黑" panose="020B0503020204020204" pitchFamily="34" charset="-122"/>
                <a:ea typeface="微软雅黑" panose="020B0503020204020204" pitchFamily="34" charset="-122"/>
              </a:rPr>
              <a:t> </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r>
              <a:rPr lang="zh-CN" altLang="en-US" sz="1200" dirty="0">
                <a:solidFill>
                  <a:srgbClr val="FF0000"/>
                </a:solidFill>
                <a:latin typeface="微软雅黑" panose="020B0503020204020204" pitchFamily="34" charset="-122"/>
                <a:ea typeface="微软雅黑" panose="020B0503020204020204" pitchFamily="34" charset="-122"/>
              </a:rPr>
              <a:t> </a:t>
            </a:r>
            <a:r>
              <a:rPr lang="en-US" altLang="zh-CN" sz="1200" dirty="0" smtClean="0">
                <a:solidFill>
                  <a:srgbClr val="FF0000"/>
                </a:solidFill>
                <a:latin typeface="微软雅黑" panose="020B0503020204020204" pitchFamily="34" charset="-122"/>
                <a:ea typeface="微软雅黑" panose="020B0503020204020204" pitchFamily="34" charset="-122"/>
              </a:rPr>
              <a:t>   </a:t>
            </a:r>
            <a:r>
              <a:rPr lang="en-US" altLang="zh-CN" sz="1200" dirty="0" err="1" smtClean="0">
                <a:solidFill>
                  <a:srgbClr val="FF0000"/>
                </a:solidFill>
                <a:latin typeface="微软雅黑" panose="020B0503020204020204" pitchFamily="34" charset="-122"/>
                <a:ea typeface="微软雅黑" panose="020B0503020204020204" pitchFamily="34" charset="-122"/>
              </a:rPr>
              <a:t>readline</a:t>
            </a:r>
            <a:r>
              <a:rPr lang="en-US" altLang="zh-CN" sz="1200" dirty="0" smtClean="0">
                <a:solidFill>
                  <a:srgbClr val="FF0000"/>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读取完成时返回的字节数也是为</a:t>
            </a:r>
            <a:r>
              <a:rPr lang="en-US" altLang="zh-CN" sz="1200" dirty="0" smtClean="0">
                <a:solidFill>
                  <a:srgbClr val="FF0000"/>
                </a:solidFill>
                <a:latin typeface="微软雅黑" panose="020B0503020204020204" pitchFamily="34" charset="-122"/>
                <a:ea typeface="微软雅黑" panose="020B0503020204020204" pitchFamily="34" charset="-122"/>
              </a:rPr>
              <a:t>0</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endParaRPr lang="en-US" altLang="zh-CN" sz="1200" dirty="0">
              <a:solidFill>
                <a:srgbClr val="FF0000"/>
              </a:solidFill>
              <a:latin typeface="微软雅黑" panose="020B0503020204020204" pitchFamily="34" charset="-122"/>
              <a:ea typeface="微软雅黑" panose="020B0503020204020204" pitchFamily="34" charset="-122"/>
            </a:endParaRPr>
          </a:p>
          <a:p>
            <a:pPr marL="0" indent="0" latinLnBrk="0">
              <a:lnSpc>
                <a:spcPct val="130000"/>
              </a:lnSpc>
              <a:buFont typeface="Wingdings" panose="05000000000000000000" charset="0"/>
              <a:buNone/>
            </a:pPr>
            <a:r>
              <a:rPr lang="zh-CN" altLang="en-US" sz="1200" dirty="0">
                <a:solidFill>
                  <a:srgbClr val="FF0000"/>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   所以我们只需要将</a:t>
            </a:r>
            <a:r>
              <a:rPr lang="en-US" altLang="zh-CN" sz="1200" dirty="0" smtClean="0">
                <a:solidFill>
                  <a:srgbClr val="FF0000"/>
                </a:solidFill>
                <a:latin typeface="微软雅黑" panose="020B0503020204020204" pitchFamily="34" charset="-122"/>
                <a:ea typeface="微软雅黑" panose="020B0503020204020204" pitchFamily="34" charset="-122"/>
              </a:rPr>
              <a:t>read</a:t>
            </a:r>
            <a:r>
              <a:rPr lang="zh-CN" altLang="en-US" sz="1200" dirty="0" smtClean="0">
                <a:solidFill>
                  <a:srgbClr val="FF0000"/>
                </a:solidFill>
                <a:latin typeface="微软雅黑" panose="020B0503020204020204" pitchFamily="34" charset="-122"/>
                <a:ea typeface="微软雅黑" panose="020B0503020204020204" pitchFamily="34" charset="-122"/>
              </a:rPr>
              <a:t>（</a:t>
            </a:r>
            <a:r>
              <a:rPr lang="en-US" altLang="zh-CN" sz="1200" dirty="0" smtClean="0">
                <a:solidFill>
                  <a:srgbClr val="FF0000"/>
                </a:solidFill>
                <a:latin typeface="微软雅黑" panose="020B0503020204020204" pitchFamily="34" charset="-122"/>
                <a:ea typeface="微软雅黑" panose="020B0503020204020204" pitchFamily="34" charset="-122"/>
              </a:rPr>
              <a:t>1024</a:t>
            </a:r>
            <a:r>
              <a:rPr lang="zh-CN" altLang="en-US" sz="1200" dirty="0" smtClean="0">
                <a:solidFill>
                  <a:srgbClr val="FF0000"/>
                </a:solidFill>
                <a:latin typeface="微软雅黑" panose="020B0503020204020204" pitchFamily="34" charset="-122"/>
                <a:ea typeface="微软雅黑" panose="020B0503020204020204" pitchFamily="34" charset="-122"/>
              </a:rPr>
              <a:t>） 替换成 </a:t>
            </a:r>
            <a:r>
              <a:rPr lang="en-US" altLang="zh-CN" sz="1200" dirty="0" err="1" smtClean="0">
                <a:solidFill>
                  <a:srgbClr val="FF0000"/>
                </a:solidFill>
                <a:latin typeface="微软雅黑" panose="020B0503020204020204" pitchFamily="34" charset="-122"/>
                <a:ea typeface="微软雅黑" panose="020B0503020204020204" pitchFamily="34" charset="-122"/>
              </a:rPr>
              <a:t>readline</a:t>
            </a:r>
            <a:r>
              <a:rPr lang="zh-CN" altLang="en-US" sz="1200" dirty="0" smtClean="0">
                <a:solidFill>
                  <a:srgbClr val="FF0000"/>
                </a:solidFill>
                <a:latin typeface="微软雅黑" panose="020B0503020204020204" pitchFamily="34" charset="-122"/>
                <a:ea typeface="微软雅黑" panose="020B0503020204020204" pitchFamily="34" charset="-122"/>
              </a:rPr>
              <a:t> 即可</a:t>
            </a:r>
            <a:endParaRPr lang="en-US" altLang="zh-CN" sz="12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 calcmode="lin" valueType="num">
                                      <p:cBhvr additive="base">
                                        <p:cTn id="2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矩形 4"/>
          <p:cNvSpPr/>
          <p:nvPr/>
        </p:nvSpPr>
        <p:spPr>
          <a:xfrm>
            <a:off x="827584" y="1041392"/>
            <a:ext cx="5832648" cy="369332"/>
          </a:xfrm>
          <a:prstGeom prst="rect">
            <a:avLst/>
          </a:prstGeom>
        </p:spPr>
        <p:txBody>
          <a:bodyPr wrap="squar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5.6</a:t>
            </a:r>
            <a:r>
              <a:rPr lang="zh-CN" altLang="en-US" b="1" dirty="0" smtClean="0">
                <a:solidFill>
                  <a:srgbClr val="FF0000"/>
                </a:solidFill>
                <a:latin typeface="微软雅黑" panose="020B0503020204020204" pitchFamily="34" charset="-122"/>
                <a:ea typeface="微软雅黑" panose="020B0503020204020204" pitchFamily="34" charset="-122"/>
              </a:rPr>
              <a:t> </a:t>
            </a:r>
            <a:r>
              <a:rPr lang="zh-CN" altLang="en-GB" b="1" dirty="0" smtClean="0">
                <a:solidFill>
                  <a:srgbClr val="FF0000"/>
                </a:solidFill>
                <a:latin typeface="微软雅黑" panose="020B0503020204020204" pitchFamily="34" charset="-122"/>
                <a:ea typeface="微软雅黑" panose="020B0503020204020204" pitchFamily="34" charset="-122"/>
              </a:rPr>
              <a:t>知识拓展</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rPr>
              <a:t>使用</a:t>
            </a:r>
            <a:r>
              <a:rPr lang="en-US" altLang="zh-CN" b="1" dirty="0" err="1" smtClean="0">
                <a:solidFill>
                  <a:srgbClr val="FF0000"/>
                </a:solidFill>
                <a:latin typeface="微软雅黑" panose="020B0503020204020204" pitchFamily="34" charset="-122"/>
                <a:ea typeface="微软雅黑" panose="020B0503020204020204" pitchFamily="34" charset="-122"/>
              </a:rPr>
              <a:t>readline</a:t>
            </a:r>
            <a:r>
              <a:rPr lang="zh-CN" altLang="en-US" b="1" dirty="0" smtClean="0">
                <a:solidFill>
                  <a:srgbClr val="FF0000"/>
                </a:solidFill>
                <a:latin typeface="微软雅黑" panose="020B0503020204020204" pitchFamily="34" charset="-122"/>
                <a:ea typeface="微软雅黑" panose="020B0503020204020204" pitchFamily="34" charset="-122"/>
              </a:rPr>
              <a:t>方式完成代码  </a:t>
            </a:r>
            <a:endParaRPr lang="zh-CN" altLang="en-GB"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36104" y="1467823"/>
            <a:ext cx="6660232" cy="35208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1.3 </a:t>
            </a:r>
            <a:r>
              <a:rPr lang="zh-CN" altLang="en-US" b="1" dirty="0">
                <a:solidFill>
                  <a:srgbClr val="404040"/>
                </a:solidFill>
                <a:latin typeface="微软雅黑" panose="020B0503020204020204" pitchFamily="34" charset="-122"/>
                <a:ea typeface="微软雅黑" panose="020B0503020204020204" pitchFamily="34" charset="-122"/>
              </a:rPr>
              <a:t>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810260"/>
          </a:xfrm>
          <a:prstGeom prst="rect">
            <a:avLst/>
          </a:prstGeom>
        </p:spPr>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文件的操作包含</a:t>
            </a:r>
            <a:r>
              <a:rPr lang="zh-CN" altLang="en-US" sz="1200" dirty="0">
                <a:solidFill>
                  <a:schemeClr val="tx1"/>
                </a:solidFill>
                <a:latin typeface="微软雅黑" panose="020B0503020204020204" pitchFamily="34" charset="-122"/>
                <a:ea typeface="微软雅黑" panose="020B0503020204020204" pitchFamily="34" charset="-122"/>
              </a:rPr>
              <a:t> </a:t>
            </a:r>
            <a:r>
              <a:rPr lang="en-US" altLang="zh-CN" sz="1200" dirty="0">
                <a:solidFill>
                  <a:schemeClr val="tx1"/>
                </a:solidFill>
                <a:latin typeface="微软雅黑" panose="020B0503020204020204" pitchFamily="34" charset="-122"/>
                <a:ea typeface="微软雅黑" panose="020B0503020204020204" pitchFamily="34" charset="-122"/>
              </a:rPr>
              <a:t>_______</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________</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_______</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________</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_______</a:t>
            </a:r>
            <a:r>
              <a:rPr lang="zh-CN" altLang="en-US" sz="1200" dirty="0">
                <a:solidFill>
                  <a:schemeClr val="tx1"/>
                </a:solidFill>
                <a:latin typeface="微软雅黑" panose="020B0503020204020204" pitchFamily="34" charset="-122"/>
                <a:ea typeface="微软雅黑" panose="020B0503020204020204" pitchFamily="34" charset="-122"/>
              </a:rPr>
              <a:t>等。</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文件操作的作用是</a:t>
            </a:r>
            <a:r>
              <a:rPr lang="en-US" altLang="zh-CN" sz="1200" dirty="0">
                <a:latin typeface="微软雅黑" panose="020B0503020204020204" pitchFamily="34" charset="-122"/>
                <a:ea typeface="微软雅黑" panose="020B0503020204020204" pitchFamily="34" charset="-122"/>
              </a:rPr>
              <a:t>__________?</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了解文件</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3489011" y="2340918"/>
            <a:ext cx="3007555" cy="461665"/>
          </a:xfrm>
          <a:prstGeom prst="rect">
            <a:avLst/>
          </a:prstGeom>
        </p:spPr>
        <p:txBody>
          <a:bodyPr wrap="none">
            <a:spAutoFit/>
          </a:bodyPr>
          <a:lstStyle/>
          <a:p>
            <a:pPr marL="742950" lvl="1" indent="-285750">
              <a:lnSpc>
                <a:spcPct val="200000"/>
              </a:lnSpc>
              <a:buClr>
                <a:srgbClr val="FF0000"/>
              </a:buClr>
              <a:buFont typeface="Wingdings" panose="05000000000000000000" charset="0"/>
              <a:buChar char=""/>
            </a:pPr>
            <a:r>
              <a:rPr lang="zh-CN" altLang="en-US" sz="1200" dirty="0" smtClean="0">
                <a:solidFill>
                  <a:srgbClr val="FF0000"/>
                </a:solidFill>
                <a:latin typeface="微软雅黑" panose="020B0503020204020204" pitchFamily="34" charset="-122"/>
                <a:ea typeface="微软雅黑" panose="020B0503020204020204" pitchFamily="34" charset="-122"/>
              </a:rPr>
              <a:t>知道如何限制有效文件名备份</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6</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任务描述</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6317242"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如果用户输入的一个文件名 </a:t>
            </a: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.txt</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是一个无效的文件，我们应该如何做出限制？</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6.2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899592" y="2211710"/>
            <a:ext cx="7272808" cy="707886"/>
          </a:xfrm>
          <a:prstGeom prst="rect">
            <a:avLst/>
          </a:prstGeom>
          <a:noFill/>
        </p:spPr>
        <p:txBody>
          <a:bodyPr wrap="square" lIns="91440" tIns="45720" rIns="91440" bIns="45720">
            <a:spAutoFit/>
          </a:bodyPr>
          <a:lstStyle/>
          <a:p>
            <a:pPr algn="ctr"/>
            <a:r>
              <a:rPr lang="zh-CN" altLang="en-US" sz="4000" b="1" cap="none" spc="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如何限制</a:t>
            </a: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无效文件</a:t>
            </a:r>
            <a:r>
              <a:rPr lang="zh-CN" altLang="en-US" sz="4000" b="1" cap="none" spc="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名备份呢？</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6.3</a:t>
            </a:r>
            <a:r>
              <a:rPr lang="zh-CN" altLang="en-US" b="1" dirty="0" smtClean="0">
                <a:solidFill>
                  <a:srgbClr val="404040"/>
                </a:solidFill>
                <a:latin typeface="微软雅黑" panose="020B0503020204020204" pitchFamily="34" charset="-122"/>
                <a:ea typeface="微软雅黑" panose="020B0503020204020204" pitchFamily="34" charset="-122"/>
              </a:rPr>
              <a:t> 限制无效文件名备份流程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563638"/>
            <a:ext cx="5173211" cy="738664"/>
          </a:xfrm>
          <a:prstGeom prst="rect">
            <a:avLst/>
          </a:prstGeom>
          <a:noFill/>
        </p:spPr>
        <p:txBody>
          <a:bodyPr wrap="none" rtlCol="0">
            <a:spAutoFit/>
          </a:bodyPr>
          <a:lstStyle/>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）判断获取到的</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index</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值（</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index</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即为查询到的点的值）</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）如果</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index</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a:t>
            </a:r>
            <a:r>
              <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kumimoji="1" lang="zh-CN" altLang="en-US"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，那么说明没有文件名。否则说明文件有名字</a:t>
            </a:r>
            <a:endParaRPr kumimoji="1" lang="en-US" altLang="zh-CN" sz="1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4583575" y="108802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041908"/>
            <a:ext cx="4176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6</a:t>
            </a:r>
            <a:r>
              <a:rPr lang="en-US" altLang="zh-CN" b="1" dirty="0" smtClean="0">
                <a:solidFill>
                  <a:srgbClr val="404040"/>
                </a:solidFill>
                <a:latin typeface="微软雅黑" panose="020B0503020204020204" pitchFamily="34" charset="-122"/>
                <a:ea typeface="微软雅黑" panose="020B0503020204020204" pitchFamily="34" charset="-122"/>
              </a:rPr>
              <a:t>.4</a:t>
            </a:r>
            <a:r>
              <a:rPr lang="zh-CN" altLang="en-US" b="1" dirty="0" smtClean="0">
                <a:solidFill>
                  <a:srgbClr val="404040"/>
                </a:solidFill>
                <a:latin typeface="微软雅黑" panose="020B0503020204020204" pitchFamily="34" charset="-122"/>
                <a:ea typeface="微软雅黑" panose="020B0503020204020204" pitchFamily="34" charset="-122"/>
              </a:rPr>
              <a:t> 限制无效文件名备份参考代码</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259632" y="1680103"/>
            <a:ext cx="4536504" cy="1313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补充</a:t>
            </a:r>
            <a:r>
              <a:rPr lang="en-US" altLang="zh-CN">
                <a:solidFill>
                  <a:schemeClr val="accent1"/>
                </a:solidFill>
              </a:rPr>
              <a:t>:</a:t>
            </a:r>
            <a:r>
              <a:rPr lang="zh-CN" altLang="en-US">
                <a:solidFill>
                  <a:schemeClr val="accent1"/>
                </a:solidFill>
              </a:rPr>
              <a:t>统计代码</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zh-CN" altLang="en-US" sz="1800">
                <a:latin typeface="华文宋体" panose="02010600040101010101" charset="-122"/>
                <a:ea typeface="华文宋体" panose="02010600040101010101" charset="-122"/>
              </a:rPr>
              <a:t>需求</a:t>
            </a:r>
            <a:r>
              <a:rPr lang="en-US" altLang="zh-CN" sz="1800">
                <a:latin typeface="华文宋体" panose="02010600040101010101" charset="-122"/>
                <a:ea typeface="华文宋体" panose="02010600040101010101" charset="-122"/>
              </a:rPr>
              <a:t>:</a:t>
            </a:r>
            <a:endParaRPr lang="en-US" altLang="zh-CN" sz="1800">
              <a:latin typeface="华文宋体" panose="02010600040101010101" charset="-122"/>
              <a:ea typeface="华文宋体" panose="02010600040101010101" charset="-122"/>
            </a:endParaRPr>
          </a:p>
          <a:p>
            <a:pPr marL="0" indent="0">
              <a:buNone/>
            </a:pPr>
            <a:r>
              <a:rPr lang="zh-CN" altLang="en-US" sz="1800">
                <a:latin typeface="华文宋体" panose="02010600040101010101" charset="-122"/>
                <a:ea typeface="华文宋体" panose="02010600040101010101" charset="-122"/>
              </a:rPr>
              <a:t>输入一个文件名</a:t>
            </a:r>
            <a:r>
              <a:rPr lang="en-US" altLang="zh-CN" sz="1800">
                <a:latin typeface="华文宋体" panose="02010600040101010101" charset="-122"/>
                <a:ea typeface="华文宋体" panose="02010600040101010101" charset="-122"/>
              </a:rPr>
              <a:t>,</a:t>
            </a:r>
            <a:r>
              <a:rPr lang="zh-CN" altLang="en-US" sz="1800">
                <a:latin typeface="华文宋体" panose="02010600040101010101" charset="-122"/>
                <a:ea typeface="华文宋体" panose="02010600040101010101" charset="-122"/>
              </a:rPr>
              <a:t>统计文件中代码行数、注释行数、空行数</a:t>
            </a:r>
            <a:endParaRPr lang="zh-CN" altLang="en-US" sz="1800">
              <a:latin typeface="华文宋体" panose="02010600040101010101" charset="-122"/>
              <a:ea typeface="华文宋体" panose="02010600040101010101" charset="-122"/>
            </a:endParaRPr>
          </a:p>
          <a:p>
            <a:pPr marL="0" indent="0">
              <a:buNone/>
            </a:pPr>
            <a:r>
              <a:rPr lang="zh-CN" altLang="en-US" sz="1800">
                <a:latin typeface="华文宋体" panose="02010600040101010101" charset="-122"/>
                <a:ea typeface="华文宋体" panose="02010600040101010101" charset="-122"/>
              </a:rPr>
              <a:t>并输出代码以及注释</a:t>
            </a:r>
            <a:endParaRPr lang="zh-CN" altLang="en-US" sz="1800">
              <a:latin typeface="华文宋体" panose="02010600040101010101" charset="-122"/>
              <a:ea typeface="华文宋体" panose="02010600040101010101"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02179"/>
            <a:ext cx="4319588"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solidFill>
                  <a:schemeClr val="accent1"/>
                </a:solidFill>
                <a:latin typeface="微软雅黑" panose="020B0503020204020204" pitchFamily="34" charset="-122"/>
                <a:ea typeface="微软雅黑" panose="020B0503020204020204" pitchFamily="34" charset="-122"/>
              </a:rPr>
              <a:t>补充</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相对路径和绝对路径</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sz="1200" dirty="0" smtClean="0">
                <a:latin typeface="微软雅黑" panose="020B0503020204020204" pitchFamily="34" charset="-122"/>
                <a:ea typeface="微软雅黑" panose="020B0503020204020204" pitchFamily="34" charset="-122"/>
              </a:rPr>
              <a:t>绝对路径</a:t>
            </a:r>
            <a:endParaRPr lang="zh-CN" sz="1200" dirty="0" smtClean="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相对路径</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回顾</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zh-CN" altLang="en-US" sz="1800">
                <a:latin typeface="华文宋体" panose="02010600040101010101" charset="-122"/>
                <a:ea typeface="华文宋体" panose="02010600040101010101" charset="-122"/>
              </a:rPr>
              <a:t>打开文件方式</a:t>
            </a:r>
            <a:r>
              <a:rPr lang="en-US" altLang="zh-CN" sz="1800">
                <a:latin typeface="华文宋体" panose="02010600040101010101" charset="-122"/>
                <a:ea typeface="华文宋体" panose="02010600040101010101" charset="-122"/>
              </a:rPr>
              <a:t>:</a:t>
            </a:r>
            <a:endParaRPr lang="en-US" altLang="zh-CN" sz="1800">
              <a:latin typeface="华文宋体" panose="02010600040101010101" charset="-122"/>
              <a:ea typeface="华文宋体" panose="02010600040101010101" charset="-122"/>
            </a:endParaRPr>
          </a:p>
          <a:p>
            <a:pPr marL="0" indent="0">
              <a:buNone/>
            </a:pPr>
            <a:r>
              <a:rPr lang="en-US" altLang="zh-CN" sz="1800">
                <a:latin typeface="华文宋体" panose="02010600040101010101" charset="-122"/>
                <a:ea typeface="华文宋体" panose="02010600040101010101" charset="-122"/>
              </a:rPr>
              <a:t>f = open(文件名，访问模式)</a:t>
            </a:r>
            <a:endParaRPr lang="en-US" altLang="zh-CN" sz="1800">
              <a:latin typeface="华文宋体" panose="02010600040101010101" charset="-122"/>
              <a:ea typeface="华文宋体" panose="02010600040101010101" charset="-122"/>
            </a:endParaRPr>
          </a:p>
          <a:p>
            <a:pPr marL="0" indent="0">
              <a:buNone/>
            </a:pPr>
            <a:r>
              <a:rPr lang="en-US" altLang="zh-CN" sz="1800">
                <a:latin typeface="华文宋体" panose="02010600040101010101" charset="-122"/>
                <a:ea typeface="华文宋体" panose="02010600040101010101" charset="-122"/>
              </a:rPr>
              <a:t>对于文件名,如果是在当前目录下,可以直接写文件名</a:t>
            </a:r>
            <a:endParaRPr lang="en-US" altLang="zh-CN" sz="1800">
              <a:latin typeface="华文宋体" panose="02010600040101010101" charset="-122"/>
              <a:ea typeface="华文宋体" panose="02010600040101010101" charset="-122"/>
            </a:endParaRPr>
          </a:p>
          <a:p>
            <a:pPr marL="0" indent="0">
              <a:buNone/>
            </a:pPr>
            <a:r>
              <a:rPr lang="en-US" altLang="zh-CN" sz="1800">
                <a:latin typeface="华文宋体" panose="02010600040101010101" charset="-122"/>
                <a:ea typeface="华文宋体" panose="02010600040101010101" charset="-122"/>
              </a:rPr>
              <a:t>如果是在其他目录下,就需要填写带有文件名的文件路径</a:t>
            </a:r>
            <a:endParaRPr lang="en-US" altLang="zh-CN" sz="1800">
              <a:latin typeface="华文宋体" panose="02010600040101010101" charset="-122"/>
              <a:ea typeface="华文宋体" panose="02010600040101010101" charset="-122"/>
            </a:endParaRPr>
          </a:p>
          <a:p>
            <a:pPr marL="0" indent="0">
              <a:buNone/>
            </a:pPr>
            <a:r>
              <a:rPr lang="en-US" altLang="zh-CN" sz="1800">
                <a:latin typeface="华文宋体" panose="02010600040101010101" charset="-122"/>
                <a:ea typeface="华文宋体" panose="02010600040101010101" charset="-122"/>
              </a:rPr>
              <a:t>文件路径分为两种:</a:t>
            </a:r>
            <a:r>
              <a:rPr lang="en-US" altLang="zh-CN" sz="1800">
                <a:solidFill>
                  <a:srgbClr val="FF0000"/>
                </a:solidFill>
                <a:latin typeface="华文宋体" panose="02010600040101010101" charset="-122"/>
                <a:ea typeface="华文宋体" panose="02010600040101010101" charset="-122"/>
              </a:rPr>
              <a:t>相对路径</a:t>
            </a:r>
            <a:r>
              <a:rPr lang="en-US" altLang="zh-CN" sz="1800">
                <a:latin typeface="华文宋体" panose="02010600040101010101" charset="-122"/>
                <a:ea typeface="华文宋体" panose="02010600040101010101" charset="-122"/>
              </a:rPr>
              <a:t>和</a:t>
            </a:r>
            <a:r>
              <a:rPr lang="en-US" altLang="zh-CN" sz="1800">
                <a:solidFill>
                  <a:srgbClr val="FF0000"/>
                </a:solidFill>
                <a:latin typeface="华文宋体" panose="02010600040101010101" charset="-122"/>
                <a:ea typeface="华文宋体" panose="02010600040101010101" charset="-122"/>
              </a:rPr>
              <a:t>绝对路径</a:t>
            </a:r>
            <a:endParaRPr lang="en-US" altLang="zh-CN" sz="1800">
              <a:solidFill>
                <a:srgbClr val="FF0000"/>
              </a:solidFill>
              <a:latin typeface="华文宋体" panose="02010600040101010101" charset="-122"/>
              <a:ea typeface="华文宋体" panose="02010600040101010101"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绝对路径</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rPr>
              <a:t>绝对路径指的是在电脑硬盘上</a:t>
            </a:r>
            <a:r>
              <a:rPr lang="zh-CN" altLang="en-US" sz="1800">
                <a:solidFill>
                  <a:srgbClr val="FF0000"/>
                </a:solidFill>
                <a:latin typeface="华文宋体" panose="02010600040101010101" charset="-122"/>
                <a:ea typeface="华文宋体" panose="02010600040101010101" charset="-122"/>
              </a:rPr>
              <a:t>真正保存的路径</a:t>
            </a:r>
            <a:endParaRPr lang="zh-CN" altLang="en-US" sz="1800">
              <a:solidFill>
                <a:srgbClr val="FF0000"/>
              </a:solidFill>
              <a:latin typeface="华文宋体" panose="02010600040101010101" charset="-122"/>
              <a:ea typeface="华文宋体" panose="02010600040101010101" charset="-122"/>
            </a:endParaRPr>
          </a:p>
          <a:p>
            <a:r>
              <a:rPr lang="zh-CN" altLang="en-US" sz="1800">
                <a:solidFill>
                  <a:schemeClr val="tx1"/>
                </a:solidFill>
                <a:latin typeface="华文宋体" panose="02010600040101010101" charset="-122"/>
                <a:ea typeface="华文宋体" panose="02010600040101010101" charset="-122"/>
              </a:rPr>
              <a:t>绝对路径在不同的操作系统上写法是不一样的</a:t>
            </a:r>
            <a:endParaRPr lang="zh-CN" altLang="en-US" sz="1800">
              <a:solidFill>
                <a:schemeClr val="tx1"/>
              </a:solidFill>
              <a:latin typeface="华文宋体" panose="02010600040101010101" charset="-122"/>
              <a:ea typeface="华文宋体" panose="02010600040101010101"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绝对路径的缺点</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en-US" altLang="zh-CN" sz="1800">
                <a:latin typeface="华文宋体" panose="02010600040101010101" charset="-122"/>
                <a:ea typeface="华文宋体" panose="02010600040101010101" charset="-122"/>
              </a:rPr>
              <a:t>1.绝对路径写起来比较麻烦</a:t>
            </a:r>
            <a:endParaRPr lang="en-US" altLang="zh-CN" sz="1800">
              <a:latin typeface="华文宋体" panose="02010600040101010101" charset="-122"/>
              <a:ea typeface="华文宋体" panose="02010600040101010101" charset="-122"/>
            </a:endParaRPr>
          </a:p>
          <a:p>
            <a:pPr marL="0" indent="0">
              <a:buNone/>
            </a:pPr>
            <a:r>
              <a:rPr lang="en-US" altLang="zh-CN" sz="1800">
                <a:latin typeface="华文宋体" panose="02010600040101010101" charset="-122"/>
                <a:ea typeface="华文宋体" panose="02010600040101010101" charset="-122"/>
              </a:rPr>
              <a:t>2.如使用的项目文件移动了,那绝对路径就变化了,就需要重新修改</a:t>
            </a:r>
            <a:endParaRPr lang="en-US" altLang="zh-CN" sz="1800">
              <a:latin typeface="华文宋体" panose="02010600040101010101" charset="-122"/>
              <a:ea typeface="华文宋体"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2"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1.4 </a:t>
            </a:r>
            <a:r>
              <a:rPr lang="zh-CN" altLang="en-US" b="1" dirty="0">
                <a:solidFill>
                  <a:srgbClr val="404040"/>
                </a:solidFill>
                <a:latin typeface="微软雅黑" panose="020B0503020204020204" pitchFamily="34" charset="-122"/>
                <a:ea typeface="微软雅黑" panose="020B0503020204020204" pitchFamily="34" charset="-122"/>
              </a:rPr>
              <a:t>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810260"/>
          </a:xfrm>
          <a:prstGeom prst="rect">
            <a:avLst/>
          </a:prstGeom>
        </p:spPr>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文件的操作包含</a:t>
            </a:r>
            <a:r>
              <a:rPr lang="zh-CN" altLang="en-US" sz="1200" dirty="0">
                <a:solidFill>
                  <a:schemeClr val="tx1"/>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打开、关闭、读、写、复制</a:t>
            </a:r>
            <a:r>
              <a:rPr lang="zh-CN" altLang="en-US" sz="1200" dirty="0">
                <a:solidFill>
                  <a:schemeClr val="tx1"/>
                </a:solidFill>
                <a:latin typeface="微软雅黑" panose="020B0503020204020204" pitchFamily="34" charset="-122"/>
                <a:ea typeface="微软雅黑" panose="020B0503020204020204" pitchFamily="34" charset="-122"/>
              </a:rPr>
              <a:t>等。</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文件操作的作用是 </a:t>
            </a:r>
            <a:r>
              <a:rPr lang="zh-CN" altLang="en-US" sz="1200" dirty="0">
                <a:solidFill>
                  <a:srgbClr val="FF0000"/>
                </a:solidFill>
                <a:latin typeface="微软雅黑" panose="020B0503020204020204" pitchFamily="34" charset="-122"/>
                <a:ea typeface="微软雅黑" panose="020B0503020204020204" pitchFamily="34" charset="-122"/>
              </a:rPr>
              <a:t>把一些数据保存起来，方便下次直接使用，而不用重新制作一份</a:t>
            </a:r>
            <a:r>
              <a:rPr lang="en-US" altLang="zh-CN" sz="1200" dirty="0">
                <a:solidFill>
                  <a:srgbClr val="FF0000"/>
                </a:solidFill>
                <a:latin typeface="微软雅黑" panose="020B0503020204020204" pitchFamily="34" charset="-122"/>
                <a:ea typeface="微软雅黑" panose="020B0503020204020204" pitchFamily="34" charset="-122"/>
              </a:rPr>
              <a:t>.</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了解文件</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相对路径</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rPr>
              <a:t>相对路径就是</a:t>
            </a:r>
            <a:r>
              <a:rPr lang="zh-CN" altLang="en-US" sz="1800">
                <a:solidFill>
                  <a:srgbClr val="FF0000"/>
                </a:solidFill>
                <a:latin typeface="华文宋体" panose="02010600040101010101" charset="-122"/>
                <a:ea typeface="华文宋体" panose="02010600040101010101" charset="-122"/>
              </a:rPr>
              <a:t>相对于当前目录</a:t>
            </a:r>
            <a:r>
              <a:rPr lang="zh-CN" altLang="en-US" sz="1800">
                <a:latin typeface="华文宋体" panose="02010600040101010101" charset="-122"/>
                <a:ea typeface="华文宋体" panose="02010600040101010101" charset="-122"/>
              </a:rPr>
              <a:t>的路径</a:t>
            </a:r>
            <a:endParaRPr lang="zh-CN" altLang="en-US" sz="1800">
              <a:latin typeface="华文宋体" panose="02010600040101010101" charset="-122"/>
              <a:ea typeface="华文宋体" panose="02010600040101010101" charset="-122"/>
            </a:endParaRPr>
          </a:p>
          <a:p>
            <a:r>
              <a:rPr lang="zh-CN" altLang="en-US" sz="1800">
                <a:latin typeface="华文宋体" panose="02010600040101010101" charset="-122"/>
                <a:ea typeface="华文宋体" panose="02010600040101010101" charset="-122"/>
              </a:rPr>
              <a:t>相对路径用</a:t>
            </a:r>
            <a:r>
              <a:rPr lang="en-US" altLang="zh-CN" sz="1800">
                <a:solidFill>
                  <a:srgbClr val="FF0000"/>
                </a:solidFill>
                <a:latin typeface="华文宋体" panose="02010600040101010101" charset="-122"/>
                <a:ea typeface="华文宋体" panose="02010600040101010101" charset="-122"/>
              </a:rPr>
              <a:t>.</a:t>
            </a:r>
            <a:r>
              <a:rPr lang="zh-CN" altLang="en-US" sz="1800">
                <a:solidFill>
                  <a:schemeClr val="tx1"/>
                </a:solidFill>
                <a:latin typeface="华文宋体" panose="02010600040101010101" charset="-122"/>
                <a:ea typeface="华文宋体" panose="02010600040101010101" charset="-122"/>
              </a:rPr>
              <a:t>代表当前目录</a:t>
            </a:r>
            <a:r>
              <a:rPr lang="en-US" altLang="zh-CN" sz="1800">
                <a:solidFill>
                  <a:schemeClr val="tx1"/>
                </a:solidFill>
                <a:latin typeface="华文宋体" panose="02010600040101010101" charset="-122"/>
                <a:ea typeface="华文宋体" panose="02010600040101010101" charset="-122"/>
              </a:rPr>
              <a:t>,</a:t>
            </a:r>
            <a:r>
              <a:rPr lang="zh-CN" altLang="en-US" sz="1800">
                <a:solidFill>
                  <a:schemeClr val="tx1"/>
                </a:solidFill>
                <a:latin typeface="华文宋体" panose="02010600040101010101" charset="-122"/>
                <a:ea typeface="华文宋体" panose="02010600040101010101" charset="-122"/>
              </a:rPr>
              <a:t>使用</a:t>
            </a:r>
            <a:r>
              <a:rPr lang="en-US" altLang="zh-CN" sz="1800">
                <a:solidFill>
                  <a:srgbClr val="FF0000"/>
                </a:solidFill>
                <a:latin typeface="华文宋体" panose="02010600040101010101" charset="-122"/>
                <a:ea typeface="华文宋体" panose="02010600040101010101" charset="-122"/>
              </a:rPr>
              <a:t>..</a:t>
            </a:r>
            <a:r>
              <a:rPr lang="zh-CN" altLang="en-US" sz="1800">
                <a:solidFill>
                  <a:schemeClr val="tx1"/>
                </a:solidFill>
                <a:latin typeface="华文宋体" panose="02010600040101010101" charset="-122"/>
                <a:ea typeface="华文宋体" panose="02010600040101010101" charset="-122"/>
              </a:rPr>
              <a:t>代表上一级目录</a:t>
            </a:r>
            <a:endParaRPr lang="zh-CN" altLang="en-US" sz="1800">
              <a:solidFill>
                <a:schemeClr val="tx1"/>
              </a:solidFill>
              <a:latin typeface="华文宋体" panose="02010600040101010101" charset="-122"/>
              <a:ea typeface="华文宋体" panose="02010600040101010101" charset="-122"/>
            </a:endParaRPr>
          </a:p>
          <a:p>
            <a:r>
              <a:rPr lang="zh-CN" altLang="en-US" sz="1800">
                <a:solidFill>
                  <a:schemeClr val="tx1"/>
                </a:solidFill>
                <a:latin typeface="华文宋体" panose="02010600040101010101" charset="-122"/>
                <a:ea typeface="华文宋体" panose="02010600040101010101" charset="-122"/>
              </a:rPr>
              <a:t>如果是当前路径可以省略</a:t>
            </a:r>
            <a:r>
              <a:rPr lang="en-US" altLang="zh-CN" sz="1800">
                <a:solidFill>
                  <a:srgbClr val="FF0000"/>
                </a:solidFill>
                <a:latin typeface="华文宋体" panose="02010600040101010101" charset="-122"/>
                <a:ea typeface="华文宋体" panose="02010600040101010101" charset="-122"/>
              </a:rPr>
              <a:t>./</a:t>
            </a:r>
            <a:endParaRPr lang="en-US" altLang="zh-CN" sz="1800">
              <a:solidFill>
                <a:srgbClr val="FF0000"/>
              </a:solidFill>
              <a:latin typeface="华文宋体" panose="02010600040101010101" charset="-122"/>
              <a:ea typeface="华文宋体" panose="02010600040101010101"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相对路径</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zh-CN" altLang="en-US" sz="1800">
                <a:latin typeface="华文宋体" panose="02010600040101010101" charset="-122"/>
                <a:ea typeface="华文宋体" panose="02010600040101010101" charset="-122"/>
              </a:rPr>
              <a:t>需求</a:t>
            </a:r>
            <a:r>
              <a:rPr lang="en-US" altLang="zh-CN" sz="1800">
                <a:latin typeface="华文宋体" panose="02010600040101010101" charset="-122"/>
                <a:ea typeface="华文宋体" panose="02010600040101010101" charset="-122"/>
              </a:rPr>
              <a:t>:</a:t>
            </a:r>
            <a:endParaRPr lang="en-US" altLang="zh-CN" sz="1800">
              <a:latin typeface="华文宋体" panose="02010600040101010101" charset="-122"/>
              <a:ea typeface="华文宋体" panose="02010600040101010101" charset="-122"/>
            </a:endParaRPr>
          </a:p>
          <a:p>
            <a:pPr marL="0" indent="0">
              <a:buNone/>
            </a:pPr>
            <a:r>
              <a:rPr lang="en-US" altLang="zh-CN" sz="1800">
                <a:latin typeface="华文宋体" panose="02010600040101010101" charset="-122"/>
                <a:ea typeface="华文宋体" panose="02010600040101010101" charset="-122"/>
              </a:rPr>
              <a:t>python</a:t>
            </a:r>
            <a:r>
              <a:rPr lang="zh-CN" altLang="en-US" sz="1800">
                <a:latin typeface="华文宋体" panose="02010600040101010101" charset="-122"/>
                <a:ea typeface="华文宋体" panose="02010600040101010101" charset="-122"/>
              </a:rPr>
              <a:t>文件中怎样使用</a:t>
            </a:r>
            <a:r>
              <a:rPr lang="en-US" altLang="zh-CN" sz="1800">
                <a:latin typeface="华文宋体" panose="02010600040101010101" charset="-122"/>
                <a:ea typeface="华文宋体" panose="02010600040101010101" charset="-122"/>
              </a:rPr>
              <a:t>test.txt</a:t>
            </a:r>
            <a:r>
              <a:rPr lang="zh-CN" altLang="en-US" sz="1800">
                <a:latin typeface="华文宋体" panose="02010600040101010101" charset="-122"/>
                <a:ea typeface="华文宋体" panose="02010600040101010101" charset="-122"/>
              </a:rPr>
              <a:t>文件和</a:t>
            </a:r>
            <a:r>
              <a:rPr lang="en-US" altLang="zh-CN" sz="1800">
                <a:latin typeface="华文宋体" panose="02010600040101010101" charset="-122"/>
                <a:ea typeface="华文宋体" panose="02010600040101010101" charset="-122"/>
              </a:rPr>
              <a:t>w.txt</a:t>
            </a:r>
            <a:r>
              <a:rPr lang="zh-CN" altLang="en-US" sz="1800">
                <a:latin typeface="华文宋体" panose="02010600040101010101" charset="-122"/>
                <a:ea typeface="华文宋体" panose="02010600040101010101" charset="-122"/>
              </a:rPr>
              <a:t>文件</a:t>
            </a:r>
            <a:endParaRPr lang="zh-CN" altLang="en-US" sz="1800">
              <a:latin typeface="华文宋体" panose="02010600040101010101" charset="-122"/>
              <a:ea typeface="华文宋体" panose="02010600040101010101" charset="-122"/>
            </a:endParaRPr>
          </a:p>
        </p:txBody>
      </p:sp>
      <p:pic>
        <p:nvPicPr>
          <p:cNvPr id="4" name="图片 3" descr="4"/>
          <p:cNvPicPr>
            <a:picLocks noChangeAspect="1"/>
          </p:cNvPicPr>
          <p:nvPr/>
        </p:nvPicPr>
        <p:blipFill>
          <a:blip r:embed="rId1"/>
          <a:stretch>
            <a:fillRect/>
          </a:stretch>
        </p:blipFill>
        <p:spPr>
          <a:xfrm>
            <a:off x="773430" y="2277904"/>
            <a:ext cx="2915603" cy="226790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相对路径</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zh-CN" altLang="en-US" sz="1800">
                <a:latin typeface="华文宋体" panose="02010600040101010101" charset="-122"/>
                <a:ea typeface="华文宋体" panose="02010600040101010101" charset="-122"/>
              </a:rPr>
              <a:t>需求</a:t>
            </a:r>
            <a:r>
              <a:rPr lang="en-US" altLang="zh-CN" sz="1800">
                <a:latin typeface="华文宋体" panose="02010600040101010101" charset="-122"/>
                <a:ea typeface="华文宋体" panose="02010600040101010101" charset="-122"/>
              </a:rPr>
              <a:t>:</a:t>
            </a:r>
            <a:endParaRPr lang="en-US" altLang="zh-CN" sz="1800">
              <a:latin typeface="华文宋体" panose="02010600040101010101" charset="-122"/>
              <a:ea typeface="华文宋体" panose="02010600040101010101" charset="-122"/>
            </a:endParaRPr>
          </a:p>
          <a:p>
            <a:pPr marL="0" indent="0">
              <a:buNone/>
            </a:pPr>
            <a:r>
              <a:rPr lang="zh-CN" altLang="en-US" sz="1800">
                <a:latin typeface="华文宋体" panose="02010600040101010101" charset="-122"/>
                <a:ea typeface="华文宋体" panose="02010600040101010101" charset="-122"/>
              </a:rPr>
              <a:t>要使用</a:t>
            </a:r>
            <a:r>
              <a:rPr lang="en-US" altLang="zh-CN" sz="1800">
                <a:latin typeface="华文宋体" panose="02010600040101010101" charset="-122"/>
                <a:ea typeface="华文宋体" panose="02010600040101010101" charset="-122"/>
              </a:rPr>
              <a:t>hello.txt,</a:t>
            </a:r>
            <a:r>
              <a:rPr lang="zh-CN" altLang="en-US" sz="1800">
                <a:latin typeface="华文宋体" panose="02010600040101010101" charset="-122"/>
                <a:ea typeface="华文宋体" panose="02010600040101010101" charset="-122"/>
              </a:rPr>
              <a:t>路径怎么写</a:t>
            </a:r>
            <a:r>
              <a:rPr lang="en-US" altLang="zh-CN" sz="1800">
                <a:latin typeface="华文宋体" panose="02010600040101010101" charset="-122"/>
                <a:ea typeface="华文宋体" panose="02010600040101010101" charset="-122"/>
              </a:rPr>
              <a:t>?</a:t>
            </a:r>
            <a:endParaRPr lang="en-US" altLang="zh-CN" sz="1800">
              <a:latin typeface="华文宋体" panose="02010600040101010101" charset="-122"/>
              <a:ea typeface="华文宋体" panose="02010600040101010101" charset="-122"/>
            </a:endParaRPr>
          </a:p>
        </p:txBody>
      </p:sp>
      <p:pic>
        <p:nvPicPr>
          <p:cNvPr id="4" name="图片 3" descr="5"/>
          <p:cNvPicPr>
            <a:picLocks noChangeAspect="1"/>
          </p:cNvPicPr>
          <p:nvPr/>
        </p:nvPicPr>
        <p:blipFill>
          <a:blip r:embed="rId1"/>
          <a:stretch>
            <a:fillRect/>
          </a:stretch>
        </p:blipFill>
        <p:spPr>
          <a:xfrm>
            <a:off x="628650" y="2374106"/>
            <a:ext cx="3114675" cy="220741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02179"/>
            <a:ext cx="4319588"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solidFill>
                  <a:schemeClr val="accent1"/>
                </a:solidFill>
                <a:latin typeface="微软雅黑" panose="020B0503020204020204" pitchFamily="34" charset="-122"/>
                <a:ea typeface="微软雅黑" panose="020B0503020204020204" pitchFamily="34" charset="-122"/>
              </a:rPr>
              <a:t>补充</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编码和解码</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sz="1200" dirty="0" smtClean="0">
                <a:latin typeface="微软雅黑" panose="020B0503020204020204" pitchFamily="34" charset="-122"/>
                <a:ea typeface="微软雅黑" panose="020B0503020204020204" pitchFamily="34" charset="-122"/>
              </a:rPr>
              <a:t>出现乱码的原因</a:t>
            </a:r>
            <a:endParaRPr lang="zh-CN" sz="1200" dirty="0" smtClean="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编码和解码</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编码和解码问题</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altLang="en-US" sz="1800">
                <a:latin typeface="华文宋体" panose="02010600040101010101" charset="-122"/>
                <a:ea typeface="华文宋体" panose="02010600040101010101" charset="-122"/>
              </a:rPr>
              <a:t>向文件中写入中文</a:t>
            </a:r>
            <a:endParaRPr lang="zh-CN" altLang="en-US" sz="1800">
              <a:latin typeface="华文宋体" panose="02010600040101010101" charset="-122"/>
              <a:ea typeface="华文宋体" panose="02010600040101010101" charset="-122"/>
            </a:endParaRPr>
          </a:p>
          <a:p>
            <a:pPr marL="0" indent="0">
              <a:buNone/>
            </a:pPr>
            <a:endParaRPr lang="zh-CN" altLang="en-US" sz="1800">
              <a:latin typeface="华文宋体" panose="02010600040101010101" charset="-122"/>
              <a:ea typeface="华文宋体" panose="02010600040101010101" charset="-122"/>
            </a:endParaRPr>
          </a:p>
        </p:txBody>
      </p:sp>
      <p:pic>
        <p:nvPicPr>
          <p:cNvPr id="4" name="图片 3"/>
          <p:cNvPicPr>
            <a:picLocks noChangeAspect="1"/>
          </p:cNvPicPr>
          <p:nvPr/>
        </p:nvPicPr>
        <p:blipFill>
          <a:blip r:embed="rId1"/>
          <a:stretch>
            <a:fillRect/>
          </a:stretch>
        </p:blipFill>
        <p:spPr>
          <a:xfrm>
            <a:off x="852488" y="1923574"/>
            <a:ext cx="2693194" cy="8001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43000" y="841772"/>
            <a:ext cx="6858000" cy="1790700"/>
          </a:xfrm>
        </p:spPr>
        <p:txBody>
          <a:bodyPr/>
          <a:p>
            <a:r>
              <a:rPr lang="zh-CN" altLang="en-US">
                <a:solidFill>
                  <a:schemeClr val="accent1"/>
                </a:solidFill>
              </a:rPr>
              <a:t>为什么出现乱码</a:t>
            </a:r>
            <a:endParaRPr lang="zh-CN" altLang="en-US">
              <a:solidFill>
                <a:schemeClr val="accen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solidFill>
                  <a:schemeClr val="accent1"/>
                </a:solidFill>
              </a:rPr>
              <a:t>数据存储和读取的原理</a:t>
            </a:r>
            <a:endParaRPr lang="zh-CN">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zh-CN" altLang="en-US" sz="1800">
                <a:latin typeface="华文宋体" panose="02010600040101010101" charset="-122"/>
                <a:ea typeface="华文宋体" panose="02010600040101010101" charset="-122"/>
              </a:rPr>
              <a:t>计算机只能读取和识别</a:t>
            </a:r>
            <a:r>
              <a:rPr lang="zh-CN" altLang="en-US" sz="1800">
                <a:solidFill>
                  <a:srgbClr val="FF0000"/>
                </a:solidFill>
                <a:latin typeface="华文宋体" panose="02010600040101010101" charset="-122"/>
                <a:ea typeface="华文宋体" panose="02010600040101010101" charset="-122"/>
              </a:rPr>
              <a:t>二进制的数据</a:t>
            </a:r>
            <a:r>
              <a:rPr lang="zh-CN" altLang="en-US" sz="1800">
                <a:latin typeface="华文宋体" panose="02010600040101010101" charset="-122"/>
                <a:ea typeface="华文宋体" panose="02010600040101010101" charset="-122"/>
              </a:rPr>
              <a:t>,任何数据无论是中文还是英文进行存储的时候都需要转换成二进制的数据进行存储,</a:t>
            </a:r>
            <a:endParaRPr lang="zh-CN" altLang="en-US" sz="1800">
              <a:latin typeface="华文宋体" panose="02010600040101010101" charset="-122"/>
              <a:ea typeface="华文宋体" panose="02010600040101010101" charset="-122"/>
            </a:endParaRPr>
          </a:p>
          <a:p>
            <a:pPr marL="0" indent="0">
              <a:buNone/>
            </a:pPr>
            <a:endParaRPr lang="zh-CN" altLang="en-US" sz="1800">
              <a:latin typeface="华文宋体" panose="02010600040101010101" charset="-122"/>
              <a:ea typeface="华文宋体" panose="02010600040101010101"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怎么转换呢</a:t>
            </a:r>
            <a:r>
              <a:rPr lang="en-US" altLang="zh-CN">
                <a:solidFill>
                  <a:schemeClr val="accent1"/>
                </a:solidFill>
              </a:rPr>
              <a:t>?</a:t>
            </a:r>
            <a:endParaRPr lang="en-US" altLang="zh-CN">
              <a:solidFill>
                <a:schemeClr val="accent1"/>
              </a:solidFill>
            </a:endParaRPr>
          </a:p>
        </p:txBody>
      </p:sp>
      <p:sp>
        <p:nvSpPr>
          <p:cNvPr id="3" name="内容占位符 2"/>
          <p:cNvSpPr>
            <a:spLocks noGrp="1"/>
          </p:cNvSpPr>
          <p:nvPr>
            <p:ph idx="1"/>
          </p:nvPr>
        </p:nvSpPr>
        <p:spPr>
          <a:xfrm>
            <a:off x="628650" y="1369219"/>
            <a:ext cx="7886700" cy="3263504"/>
          </a:xfrm>
        </p:spPr>
        <p:txBody>
          <a:bodyPr/>
          <a:p>
            <a:pPr marL="0" indent="0">
              <a:buNone/>
            </a:pPr>
            <a:r>
              <a:rPr lang="zh-CN" altLang="en-US" sz="1800">
                <a:latin typeface="华文宋体" panose="02010600040101010101" charset="-122"/>
                <a:ea typeface="华文宋体" panose="02010600040101010101" charset="-122"/>
                <a:sym typeface="+mn-ea"/>
              </a:rPr>
              <a:t>通过字符集编码的方式,比如常用的GBK和UTF-8等</a:t>
            </a:r>
            <a:endParaRPr lang="zh-CN" altLang="en-US" sz="1800">
              <a:latin typeface="华文宋体" panose="02010600040101010101" charset="-122"/>
              <a:ea typeface="华文宋体" panose="02010600040101010101" charset="-122"/>
            </a:endParaRPr>
          </a:p>
          <a:p>
            <a:pPr marL="0" indent="0">
              <a:buNone/>
            </a:pPr>
            <a:endParaRPr lang="zh-CN" altLang="en-US" sz="1800">
              <a:latin typeface="华文宋体" panose="02010600040101010101" charset="-122"/>
              <a:ea typeface="华文宋体" panose="02010600040101010101" charset="-122"/>
            </a:endParaRPr>
          </a:p>
          <a:p>
            <a:pPr marL="0" indent="0">
              <a:buNone/>
            </a:pPr>
            <a:r>
              <a:rPr lang="zh-CN" altLang="en-US" sz="1800">
                <a:latin typeface="华文宋体" panose="02010600040101010101" charset="-122"/>
                <a:ea typeface="华文宋体" panose="02010600040101010101" charset="-122"/>
                <a:sym typeface="+mn-ea"/>
              </a:rPr>
              <a:t>原理就是建立</a:t>
            </a:r>
            <a:r>
              <a:rPr lang="zh-CN" altLang="en-US" sz="1800">
                <a:solidFill>
                  <a:srgbClr val="FF0000"/>
                </a:solidFill>
                <a:latin typeface="华文宋体" panose="02010600040101010101" charset="-122"/>
                <a:ea typeface="华文宋体" panose="02010600040101010101" charset="-122"/>
                <a:sym typeface="+mn-ea"/>
              </a:rPr>
              <a:t>中文或者英文</a:t>
            </a:r>
            <a:r>
              <a:rPr lang="zh-CN" altLang="en-US" sz="1800">
                <a:latin typeface="华文宋体" panose="02010600040101010101" charset="-122"/>
                <a:ea typeface="华文宋体" panose="02010600040101010101" charset="-122"/>
                <a:sym typeface="+mn-ea"/>
              </a:rPr>
              <a:t>与</a:t>
            </a:r>
            <a:r>
              <a:rPr lang="zh-CN" altLang="en-US" sz="1800">
                <a:solidFill>
                  <a:srgbClr val="FF0000"/>
                </a:solidFill>
                <a:latin typeface="华文宋体" panose="02010600040101010101" charset="-122"/>
                <a:ea typeface="华文宋体" panose="02010600040101010101" charset="-122"/>
                <a:sym typeface="+mn-ea"/>
              </a:rPr>
              <a:t>数字</a:t>
            </a:r>
            <a:r>
              <a:rPr lang="zh-CN" altLang="en-US" sz="1800">
                <a:latin typeface="华文宋体" panose="02010600040101010101" charset="-122"/>
                <a:ea typeface="华文宋体" panose="02010600040101010101" charset="-122"/>
                <a:sym typeface="+mn-ea"/>
              </a:rPr>
              <a:t>的一一对应关系</a:t>
            </a:r>
            <a:endParaRPr lang="zh-CN" altLang="en-US" sz="1800">
              <a:latin typeface="华文宋体" panose="02010600040101010101" charset="-122"/>
              <a:ea typeface="华文宋体" panose="02010600040101010101" charset="-122"/>
            </a:endParaRPr>
          </a:p>
          <a:p>
            <a:pPr marL="0" indent="0">
              <a:buNone/>
            </a:pPr>
            <a:endParaRPr lang="zh-CN" altLang="en-US" sz="1800">
              <a:latin typeface="华文宋体" panose="02010600040101010101" charset="-122"/>
              <a:ea typeface="华文宋体" panose="02010600040101010101" charset="-122"/>
            </a:endParaRPr>
          </a:p>
        </p:txBody>
      </p:sp>
      <p:pic>
        <p:nvPicPr>
          <p:cNvPr id="4" name="图片 3" descr="6"/>
          <p:cNvPicPr>
            <a:picLocks noChangeAspect="1"/>
          </p:cNvPicPr>
          <p:nvPr/>
        </p:nvPicPr>
        <p:blipFill>
          <a:blip r:embed="rId1"/>
          <a:stretch>
            <a:fillRect/>
          </a:stretch>
        </p:blipFill>
        <p:spPr>
          <a:xfrm>
            <a:off x="628650" y="2568416"/>
            <a:ext cx="5936456" cy="193595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乱码的原因</a:t>
            </a:r>
            <a:endParaRPr lang="zh-CN" altLang="en-US">
              <a:solidFill>
                <a:schemeClr val="accent1"/>
              </a:solidFill>
            </a:endParaRPr>
          </a:p>
        </p:txBody>
      </p:sp>
      <p:pic>
        <p:nvPicPr>
          <p:cNvPr id="4" name="图片 3" descr="7"/>
          <p:cNvPicPr>
            <a:picLocks noChangeAspect="1"/>
          </p:cNvPicPr>
          <p:nvPr/>
        </p:nvPicPr>
        <p:blipFill>
          <a:blip r:embed="rId1"/>
          <a:stretch>
            <a:fillRect/>
          </a:stretch>
        </p:blipFill>
        <p:spPr>
          <a:xfrm>
            <a:off x="628650" y="1624489"/>
            <a:ext cx="5822156" cy="198596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写入中文乱码原因</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zh-CN" sz="1800">
                <a:latin typeface="华文宋体" panose="02010600040101010101" charset="-122"/>
                <a:ea typeface="华文宋体" panose="02010600040101010101" charset="-122"/>
              </a:rPr>
              <a:t>查看写入文件的编码方式为</a:t>
            </a:r>
            <a:r>
              <a:rPr lang="en-US" altLang="zh-CN" sz="1800">
                <a:latin typeface="华文宋体" panose="02010600040101010101" charset="-122"/>
                <a:ea typeface="华文宋体" panose="02010600040101010101" charset="-122"/>
              </a:rPr>
              <a:t>gbk</a:t>
            </a:r>
            <a:endParaRPr lang="en-US" altLang="zh-CN" sz="1800">
              <a:latin typeface="华文宋体" panose="02010600040101010101" charset="-122"/>
              <a:ea typeface="华文宋体" panose="02010600040101010101" charset="-122"/>
            </a:endParaRPr>
          </a:p>
          <a:p>
            <a:r>
              <a:rPr lang="zh-CN" altLang="en-US" sz="1800">
                <a:latin typeface="华文宋体" panose="02010600040101010101" charset="-122"/>
                <a:ea typeface="华文宋体" panose="02010600040101010101" charset="-122"/>
              </a:rPr>
              <a:t>打开文件的方式是</a:t>
            </a:r>
            <a:r>
              <a:rPr lang="en-US" altLang="zh-CN" sz="1800">
                <a:latin typeface="华文宋体" panose="02010600040101010101" charset="-122"/>
                <a:ea typeface="华文宋体" panose="02010600040101010101" charset="-122"/>
              </a:rPr>
              <a:t>utf-8</a:t>
            </a:r>
            <a:endParaRPr lang="en-US" altLang="zh-CN" sz="1800">
              <a:latin typeface="华文宋体" panose="02010600040101010101" charset="-122"/>
              <a:ea typeface="华文宋体" panose="0201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a:t>
            </a:r>
            <a:r>
              <a:rPr lang="zh-CN" altLang="en-US" sz="2400" b="1" dirty="0">
                <a:solidFill>
                  <a:srgbClr val="595959"/>
                </a:solidFill>
                <a:latin typeface="微软雅黑" panose="020B0503020204020204" pitchFamily="34" charset="-122"/>
                <a:ea typeface="微软雅黑" panose="020B0503020204020204" pitchFamily="34" charset="-122"/>
              </a:rPr>
              <a:t> 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8360" y="1146810"/>
            <a:ext cx="43586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1.5 </a:t>
            </a:r>
            <a:r>
              <a:rPr lang="zh-CN" altLang="en-US" b="1" dirty="0">
                <a:solidFill>
                  <a:srgbClr val="404040"/>
                </a:solidFill>
                <a:latin typeface="微软雅黑" panose="020B0503020204020204" pitchFamily="34" charset="-122"/>
                <a:ea typeface="微软雅黑" panose="020B0503020204020204" pitchFamily="34" charset="-122"/>
              </a:rPr>
              <a:t>体验文件操作步骤</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082675" y="2067560"/>
            <a:ext cx="7701915" cy="706755"/>
          </a:xfrm>
          <a:prstGeom prst="rect">
            <a:avLst/>
          </a:prstGeom>
          <a:noFill/>
        </p:spPr>
        <p:txBody>
          <a:bodyPr wrap="square" lIns="91440" tIns="45720" rIns="91440" bIns="45720">
            <a:spAutoFit/>
          </a:bodyPr>
          <a:lstStyle/>
          <a:p>
            <a:pPr algn="ctr"/>
            <a:r>
              <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文件操作分为哪几步？</a:t>
            </a:r>
            <a:endParaRPr lang="zh-CN" altLang="en-US" sz="4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10" name="图片 9">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73844"/>
            <a:ext cx="7886700" cy="994172"/>
          </a:xfrm>
        </p:spPr>
        <p:txBody>
          <a:bodyPr/>
          <a:p>
            <a:r>
              <a:rPr lang="zh-CN" altLang="en-US">
                <a:solidFill>
                  <a:schemeClr val="accent1"/>
                </a:solidFill>
              </a:rPr>
              <a:t>解决乱码</a:t>
            </a:r>
            <a:endParaRPr lang="zh-CN" altLang="en-US">
              <a:solidFill>
                <a:schemeClr val="accent1"/>
              </a:solidFill>
            </a:endParaRPr>
          </a:p>
        </p:txBody>
      </p:sp>
      <p:sp>
        <p:nvSpPr>
          <p:cNvPr id="3" name="内容占位符 2"/>
          <p:cNvSpPr>
            <a:spLocks noGrp="1"/>
          </p:cNvSpPr>
          <p:nvPr>
            <p:ph idx="1"/>
          </p:nvPr>
        </p:nvSpPr>
        <p:spPr>
          <a:xfrm>
            <a:off x="628650" y="1369219"/>
            <a:ext cx="7886700" cy="3263504"/>
          </a:xfrm>
        </p:spPr>
        <p:txBody>
          <a:bodyPr/>
          <a:p>
            <a:r>
              <a:rPr lang="en-US" altLang="zh-CN" sz="1800">
                <a:latin typeface="华文宋体" panose="02010600040101010101" charset="-122"/>
                <a:ea typeface="华文宋体" panose="02010600040101010101" charset="-122"/>
              </a:rPr>
              <a:t>1.</a:t>
            </a:r>
            <a:r>
              <a:rPr lang="zh-CN" altLang="en-US" sz="1800">
                <a:latin typeface="华文宋体" panose="02010600040101010101" charset="-122"/>
                <a:ea typeface="华文宋体" panose="02010600040101010101" charset="-122"/>
              </a:rPr>
              <a:t>修改打开文件的编码方式</a:t>
            </a:r>
            <a:endParaRPr lang="zh-CN" altLang="en-US" sz="1800">
              <a:latin typeface="华文宋体" panose="02010600040101010101" charset="-122"/>
              <a:ea typeface="华文宋体" panose="02010600040101010101" charset="-122"/>
            </a:endParaRPr>
          </a:p>
          <a:p>
            <a:r>
              <a:rPr lang="en-US" altLang="zh-CN" sz="1800">
                <a:latin typeface="华文宋体" panose="02010600040101010101" charset="-122"/>
                <a:ea typeface="华文宋体" panose="02010600040101010101" charset="-122"/>
              </a:rPr>
              <a:t>2.</a:t>
            </a:r>
            <a:r>
              <a:rPr lang="zh-CN" altLang="en-US" sz="1800">
                <a:latin typeface="华文宋体" panose="02010600040101010101" charset="-122"/>
                <a:ea typeface="华文宋体" panose="02010600040101010101" charset="-122"/>
              </a:rPr>
              <a:t>修改写入文件的编码方式</a:t>
            </a:r>
            <a:endParaRPr lang="zh-CN" altLang="en-US" sz="1800">
              <a:latin typeface="华文宋体" panose="02010600040101010101" charset="-122"/>
              <a:ea typeface="华文宋体" panose="02010600040101010101"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Section</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707904" y="1402179"/>
            <a:ext cx="4319588"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文件夹相关操作</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smtClean="0">
                <a:solidFill>
                  <a:srgbClr val="FF0000"/>
                </a:solidFill>
                <a:latin typeface="微软雅黑" panose="020B0503020204020204" pitchFamily="34" charset="-122"/>
                <a:ea typeface="微软雅黑" panose="020B0503020204020204" pitchFamily="34" charset="-122"/>
              </a:rPr>
              <a:t>文件相关操作的函数</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smtClean="0">
                <a:latin typeface="微软雅黑" panose="020B0503020204020204" pitchFamily="34" charset="-122"/>
                <a:ea typeface="微软雅黑" panose="020B0503020204020204" pitchFamily="34" charset="-122"/>
              </a:rPr>
              <a:t>文件夹操作</a:t>
            </a:r>
            <a:endParaRPr lang="en-US" altLang="zh-CN" sz="1200" dirty="0" smtClean="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smtClean="0">
                <a:latin typeface="微软雅黑" panose="020B0503020204020204" pitchFamily="34" charset="-122"/>
                <a:ea typeface="微软雅黑" panose="020B0503020204020204" pitchFamily="34" charset="-122"/>
              </a:rPr>
              <a:t>案例：批量文件重命名</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79814" y="1728697"/>
            <a:ext cx="2337499" cy="1200329"/>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了解文件操作函数</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lnSpc>
                <a:spcPct val="200000"/>
              </a:lnSpc>
              <a:buFont typeface="Wingdings" panose="05000000000000000000" pitchFamily="2" charset="2"/>
              <a:buChar char="u"/>
            </a:pPr>
            <a:r>
              <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OS</a:t>
            </a: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模块的使用</a:t>
            </a:r>
            <a:endPar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知道如何修改文件名删除文件</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1.1</a:t>
            </a:r>
            <a:r>
              <a:rPr lang="zh-CN" altLang="en-US" b="1" dirty="0" smtClean="0">
                <a:solidFill>
                  <a:srgbClr val="404040"/>
                </a:solidFill>
                <a:latin typeface="微软雅黑" panose="020B0503020204020204" pitchFamily="34" charset="-122"/>
                <a:ea typeface="微软雅黑" panose="020B0503020204020204" pitchFamily="34" charset="-122"/>
              </a:rPr>
              <a:t> 任务描述</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2339102"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如何修改、删除一个文件？</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了解文件操作函数相关操作</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1</a:t>
            </a:r>
            <a:r>
              <a:rPr lang="en-US" altLang="zh-CN" b="1" dirty="0" smtClean="0">
                <a:solidFill>
                  <a:srgbClr val="404040"/>
                </a:solidFill>
                <a:latin typeface="微软雅黑" panose="020B0503020204020204" pitchFamily="34" charset="-122"/>
                <a:ea typeface="微软雅黑" panose="020B0503020204020204" pitchFamily="34" charset="-122"/>
              </a:rPr>
              <a:t>.3</a:t>
            </a:r>
            <a:r>
              <a:rPr lang="zh-CN" altLang="en-US" b="1" dirty="0" smtClean="0">
                <a:solidFill>
                  <a:srgbClr val="404040"/>
                </a:solidFill>
                <a:latin typeface="微软雅黑" panose="020B0503020204020204" pitchFamily="34" charset="-122"/>
                <a:ea typeface="微软雅黑" panose="020B0503020204020204" pitchFamily="34" charset="-122"/>
              </a:rPr>
              <a:t> 视频小节</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3159839" cy="738664"/>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操作文件的其他操作函数在 </a:t>
            </a: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OS</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模块中</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我们在使用需要 </a:t>
            </a: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import</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OS</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8304" y="2150060"/>
            <a:ext cx="1598515"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了解文件夹的操作</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2</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任务描述</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5745484"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我们知道了文件的重命名和删除，那么文件夹如果进行创建和删除？</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2.2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1323439"/>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知道如何使用</a:t>
            </a:r>
            <a:r>
              <a:rPr lang="en-US" altLang="zh-CN"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python</a:t>
            </a: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进行文件夹创建和删除</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2.3</a:t>
            </a:r>
            <a:r>
              <a:rPr lang="zh-CN" altLang="en-US" b="1" dirty="0" smtClean="0">
                <a:solidFill>
                  <a:srgbClr val="404040"/>
                </a:solidFill>
                <a:latin typeface="微软雅黑" panose="020B0503020204020204" pitchFamily="34" charset="-122"/>
                <a:ea typeface="微软雅黑" panose="020B0503020204020204" pitchFamily="34" charset="-122"/>
              </a:rPr>
              <a:t> 视频小节</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259632" y="1635646"/>
            <a:ext cx="4046849" cy="244827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zh-CN" altLang="en-US" sz="2400" b="1" dirty="0">
                <a:solidFill>
                  <a:srgbClr val="595959"/>
                </a:solidFill>
                <a:latin typeface="微软雅黑" panose="020B0503020204020204" pitchFamily="34" charset="-122"/>
                <a:ea typeface="微软雅黑" panose="020B0503020204020204" pitchFamily="34" charset="-122"/>
              </a:rPr>
              <a:t>文件操作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1.6 </a:t>
            </a:r>
            <a:r>
              <a:rPr lang="zh-CN" altLang="en-US" b="1" dirty="0">
                <a:solidFill>
                  <a:srgbClr val="404040"/>
                </a:solidFill>
                <a:latin typeface="微软雅黑" panose="020B0503020204020204" pitchFamily="34" charset="-122"/>
                <a:ea typeface="微软雅黑" panose="020B0503020204020204" pitchFamily="34" charset="-122"/>
              </a:rPr>
              <a:t>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1831651" y="2646556"/>
            <a:ext cx="6728356" cy="2249170"/>
          </a:xfrm>
          <a:prstGeom prst="rect">
            <a:avLst/>
          </a:prstGeom>
        </p:spPr>
        <p:txBody>
          <a:bodyPr wrap="square">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文件的操作的步骤是</a:t>
            </a:r>
            <a:r>
              <a:rPr lang="zh-CN" altLang="en-US" sz="1200" dirty="0">
                <a:solidFill>
                  <a:schemeClr val="tx1"/>
                </a:solidFill>
                <a:latin typeface="微软雅黑" panose="020B0503020204020204" pitchFamily="34" charset="-122"/>
                <a:ea typeface="微软雅黑" panose="020B0503020204020204" pitchFamily="34" charset="-122"/>
              </a:rPr>
              <a:t> </a:t>
            </a:r>
            <a:r>
              <a:rPr lang="en-US" altLang="zh-CN" sz="1200" dirty="0">
                <a:solidFill>
                  <a:schemeClr val="tx1"/>
                </a:solidFill>
                <a:latin typeface="微软雅黑" panose="020B0503020204020204" pitchFamily="34" charset="-122"/>
                <a:ea typeface="微软雅黑" panose="020B0503020204020204" pitchFamily="34" charset="-122"/>
              </a:rPr>
              <a:t>_______</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________</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_______</a:t>
            </a:r>
            <a:r>
              <a:rPr lang="zh-CN" altLang="en-US" sz="1200" dirty="0">
                <a:solidFill>
                  <a:schemeClr val="tx1"/>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如何获取文件对象？</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文件写入的方法是</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关闭文件的方法是</a:t>
            </a:r>
            <a:r>
              <a:rPr lang="en-US" altLang="zh-CN" sz="1200" dirty="0">
                <a:latin typeface="微软雅黑" panose="020B0503020204020204" pitchFamily="34" charset="-122"/>
                <a:ea typeface="微软雅黑" panose="020B0503020204020204" pitchFamily="34" charset="-122"/>
              </a:rPr>
              <a:t>________</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nSpc>
                <a:spcPct val="130000"/>
              </a:lnSpc>
            </a:pPr>
            <a:endParaRPr lang="zh-CN" altLang="en-US"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41375" y="1883318"/>
            <a:ext cx="894080" cy="306705"/>
          </a:xfrm>
          <a:prstGeom prst="rect">
            <a:avLst/>
          </a:prstGeom>
          <a:noFill/>
        </p:spPr>
        <p:txBody>
          <a:bodyPr wrap="none" rtlCol="0">
            <a:spAutoFit/>
          </a:bodyPr>
          <a:lstStyle/>
          <a:p>
            <a:pPr fontAlgn="auto">
              <a:spcBef>
                <a:spcPts val="0"/>
              </a:spcBef>
              <a:spcAft>
                <a:spcPts val="0"/>
              </a:spcAft>
            </a:pPr>
            <a:r>
              <a:rPr kumimoji="1" lang="zh-CN" altLang="en-US" sz="1400" b="1" dirty="0">
                <a:solidFill>
                  <a:srgbClr val="FF0000"/>
                </a:solidFill>
                <a:latin typeface="微软雅黑" panose="020B0503020204020204" pitchFamily="34" charset="-122"/>
                <a:ea typeface="微软雅黑" panose="020B0503020204020204" pitchFamily="34" charset="-122"/>
              </a:rPr>
              <a:t>了解文件</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3988304" y="2150060"/>
            <a:ext cx="1414170"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文件夹路径操作</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3.1</a:t>
            </a:r>
            <a:r>
              <a:rPr lang="zh-CN" altLang="en-US" b="1" dirty="0" smtClean="0">
                <a:solidFill>
                  <a:srgbClr val="404040"/>
                </a:solidFill>
                <a:latin typeface="微软雅黑" panose="020B0503020204020204" pitchFamily="34" charset="-122"/>
                <a:ea typeface="微软雅黑" panose="020B0503020204020204" pitchFamily="34" charset="-122"/>
              </a:rPr>
              <a:t> 任务描述</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5211683"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文件和文件夹的操作我们有所了解，那么路径是否能够操作呢？</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3</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zh-CN" altLang="en-US" sz="4000" b="1" cap="none" spc="0"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路径相关操作函数</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3</a:t>
            </a:r>
            <a:r>
              <a:rPr lang="en-US" altLang="zh-CN" b="1" dirty="0" smtClean="0">
                <a:solidFill>
                  <a:srgbClr val="404040"/>
                </a:solidFill>
                <a:latin typeface="微软雅黑" panose="020B0503020204020204" pitchFamily="34" charset="-122"/>
                <a:ea typeface="微软雅黑" panose="020B0503020204020204" pitchFamily="34" charset="-122"/>
              </a:rPr>
              <a:t>.3</a:t>
            </a:r>
            <a:r>
              <a:rPr lang="zh-CN" altLang="en-US" b="1" dirty="0" smtClean="0">
                <a:solidFill>
                  <a:srgbClr val="404040"/>
                </a:solidFill>
                <a:latin typeface="微软雅黑" panose="020B0503020204020204" pitchFamily="34" charset="-122"/>
                <a:ea typeface="微软雅黑" panose="020B0503020204020204" pitchFamily="34" charset="-122"/>
              </a:rPr>
              <a:t> 视频小节</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81610" y="4011909"/>
            <a:ext cx="3416320" cy="461665"/>
          </a:xfrm>
          <a:prstGeom prst="rect">
            <a:avLst/>
          </a:prstGeom>
          <a:noFill/>
        </p:spPr>
        <p:txBody>
          <a:bodyPr wrap="none" rtlCol="0">
            <a:spAutoFit/>
          </a:bodyPr>
          <a:lstStyle/>
          <a:p>
            <a:pPr fontAlgn="auto">
              <a:spcBef>
                <a:spcPts val="0"/>
              </a:spcBef>
              <a:spcAft>
                <a:spcPts val="0"/>
              </a:spcAft>
            </a:pP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注：默认</a:t>
            </a:r>
            <a:r>
              <a:rPr kumimoji="1"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是当前目录下所有文件，可以传入路径</a:t>
            </a:r>
            <a:endParaRPr kumimoji="1"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spcBef>
                <a:spcPts val="0"/>
              </a:spcBef>
              <a:spcAft>
                <a:spcPts val="0"/>
              </a:spcAft>
            </a:pPr>
            <a:r>
              <a:rPr kumimoji="1"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返回的是一个列表</a:t>
            </a:r>
            <a:endParaRPr kumimoji="1"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87624" y="1599366"/>
            <a:ext cx="3851570" cy="2313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additive="base">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2150060"/>
            <a:ext cx="1853584" cy="461665"/>
          </a:xfrm>
          <a:prstGeom prst="rect">
            <a:avLst/>
          </a:prstGeom>
        </p:spPr>
        <p:txBody>
          <a:bodyPr wrap="none">
            <a:spAutoFit/>
          </a:bodyPr>
          <a:lstStyle/>
          <a:p>
            <a:pPr marL="0" lvl="1">
              <a:lnSpc>
                <a:spcPct val="200000"/>
              </a:lnSpc>
              <a:buFont typeface="Wingdings" panose="05000000000000000000" pitchFamily="2" charset="2"/>
              <a:buChar char="u"/>
            </a:pPr>
            <a:r>
              <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Rename</a:t>
            </a: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重命名文件夹</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4.1</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403648" y="2211710"/>
            <a:ext cx="6768752" cy="707886"/>
          </a:xfrm>
          <a:prstGeom prst="rect">
            <a:avLst/>
          </a:prstGeom>
          <a:noFill/>
        </p:spPr>
        <p:txBody>
          <a:bodyPr wrap="square" lIns="91440" tIns="45720" rIns="91440" bIns="45720">
            <a:spAutoFit/>
          </a:bodyPr>
          <a:lstStyle/>
          <a:p>
            <a:pPr algn="ctr"/>
            <a:r>
              <a:rPr lang="en-US" altLang="zh-CN"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Rename</a:t>
            </a: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重命名文件夹</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4</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视频小节</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31640" y="1759917"/>
            <a:ext cx="3931910" cy="307777"/>
          </a:xfrm>
          <a:prstGeom prst="rect">
            <a:avLst/>
          </a:prstGeom>
          <a:noFill/>
        </p:spPr>
        <p:txBody>
          <a:bodyPr wrap="none" rtlCol="0">
            <a:spAutoFit/>
          </a:bodyPr>
          <a:lstStyle/>
          <a:p>
            <a:pPr fontAlgn="auto">
              <a:spcBef>
                <a:spcPts val="0"/>
              </a:spcBef>
              <a:spcAft>
                <a:spcPts val="0"/>
              </a:spcAft>
            </a:pPr>
            <a:r>
              <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Rename</a:t>
            </a: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既可以重命名文件又可以重命名文件夹</a:t>
            </a:r>
            <a:endPar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4139952" y="2150060"/>
            <a:ext cx="2055371" cy="461665"/>
          </a:xfrm>
          <a:prstGeom prst="rect">
            <a:avLst/>
          </a:prstGeom>
        </p:spPr>
        <p:txBody>
          <a:bodyPr wrap="none">
            <a:spAutoFit/>
          </a:bodyPr>
          <a:lstStyle/>
          <a:p>
            <a:pPr marL="0" lvl="1">
              <a:lnSpc>
                <a:spcPct val="200000"/>
              </a:lnSpc>
              <a:buFont typeface="Wingdings" panose="05000000000000000000" pitchFamily="2" charset="2"/>
              <a:buChar char="u"/>
            </a:pP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应用案例</a:t>
            </a:r>
            <a:r>
              <a:rPr lang="en-US" altLang="zh-CN"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批量重命名</a:t>
            </a:r>
            <a:endPar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83568"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a:t>
            </a:r>
            <a:r>
              <a:rPr lang="zh-CN" altLang="en-US" sz="2400" b="1" dirty="0">
                <a:solidFill>
                  <a:srgbClr val="595959"/>
                </a:solidFill>
                <a:latin typeface="微软雅黑" panose="020B0503020204020204" pitchFamily="34" charset="-122"/>
                <a:ea typeface="微软雅黑" panose="020B0503020204020204" pitchFamily="34" charset="-122"/>
              </a:rPr>
              <a:t> </a:t>
            </a:r>
            <a:r>
              <a:rPr lang="zh-CN" altLang="en-US" sz="2400" b="1" dirty="0" smtClean="0">
                <a:solidFill>
                  <a:srgbClr val="595959"/>
                </a:solidFill>
                <a:latin typeface="微软雅黑" panose="020B0503020204020204" pitchFamily="34" charset="-122"/>
                <a:ea typeface="微软雅黑" panose="020B0503020204020204" pitchFamily="34" charset="-122"/>
              </a:rPr>
              <a:t>文件备份</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3" name="TextBox 6"/>
          <p:cNvSpPr txBox="1">
            <a:spLocks noChangeArrowheads="1"/>
          </p:cNvSpPr>
          <p:nvPr/>
        </p:nvSpPr>
        <p:spPr bwMode="auto">
          <a:xfrm>
            <a:off x="899592"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smtClean="0">
                <a:solidFill>
                  <a:srgbClr val="404040"/>
                </a:solidFill>
                <a:latin typeface="微软雅黑" panose="020B0503020204020204" pitchFamily="34" charset="-122"/>
                <a:ea typeface="微软雅黑" panose="020B0503020204020204" pitchFamily="34" charset="-122"/>
              </a:rPr>
              <a:t>5.1</a:t>
            </a:r>
            <a:r>
              <a:rPr lang="zh-CN" altLang="en-US" b="1" dirty="0" smtClean="0">
                <a:solidFill>
                  <a:srgbClr val="404040"/>
                </a:solidFill>
                <a:latin typeface="微软雅黑" panose="020B0503020204020204" pitchFamily="34" charset="-122"/>
                <a:ea typeface="微软雅黑" panose="020B0503020204020204" pitchFamily="34" charset="-122"/>
              </a:rPr>
              <a:t> 任务描述</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03648" y="1687612"/>
            <a:ext cx="1441420" cy="307777"/>
          </a:xfrm>
          <a:prstGeom prst="rect">
            <a:avLst/>
          </a:prstGeom>
          <a:noFill/>
        </p:spPr>
        <p:txBody>
          <a:bodyPr wrap="none" rtlCol="0">
            <a:spAutoFit/>
          </a:bodyPr>
          <a:lstStyle/>
          <a:p>
            <a:pPr fontAlgn="auto">
              <a:spcBef>
                <a:spcPts val="0"/>
              </a:spcBef>
              <a:spcAft>
                <a:spcPts val="0"/>
              </a:spcAft>
            </a:pPr>
            <a:r>
              <a:rPr kumimoji="1"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批量修改文件名</a:t>
            </a:r>
            <a:endParaRPr kumimoji="1"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a:t>
            </a:r>
            <a:r>
              <a:rPr lang="en-US" altLang="zh-CN" sz="2400" b="1" dirty="0" smtClean="0">
                <a:solidFill>
                  <a:srgbClr val="595959"/>
                </a:solidFill>
                <a:latin typeface="微软雅黑" panose="020B0503020204020204" pitchFamily="34" charset="-122"/>
                <a:ea typeface="微软雅黑" panose="020B0503020204020204" pitchFamily="34" charset="-122"/>
              </a:rPr>
              <a:t>.</a:t>
            </a:r>
            <a:r>
              <a:rPr lang="zh-CN" altLang="en-US" sz="2400" b="1" dirty="0" smtClean="0">
                <a:solidFill>
                  <a:srgbClr val="595959"/>
                </a:solidFill>
                <a:latin typeface="微软雅黑" panose="020B0503020204020204" pitchFamily="34" charset="-122"/>
                <a:ea typeface="微软雅黑" panose="020B0503020204020204" pitchFamily="34" charset="-122"/>
              </a:rPr>
              <a:t> 文件相关操作</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27584"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smtClean="0">
                <a:solidFill>
                  <a:srgbClr val="404040"/>
                </a:solidFill>
                <a:latin typeface="微软雅黑" panose="020B0503020204020204" pitchFamily="34" charset="-122"/>
                <a:ea typeface="微软雅黑" panose="020B0503020204020204" pitchFamily="34" charset="-122"/>
              </a:rPr>
              <a:t>5.2</a:t>
            </a:r>
            <a:r>
              <a:rPr lang="zh-CN" altLang="en-US" b="1" dirty="0" smtClean="0">
                <a:solidFill>
                  <a:srgbClr val="404040"/>
                </a:solidFill>
                <a:latin typeface="微软雅黑" panose="020B0503020204020204" pitchFamily="34" charset="-122"/>
                <a:ea typeface="微软雅黑" panose="020B0503020204020204" pitchFamily="34" charset="-122"/>
              </a:rPr>
              <a:t> 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p:nvPr/>
        </p:nvSpPr>
        <p:spPr>
          <a:xfrm>
            <a:off x="1331640" y="1851670"/>
            <a:ext cx="6768752" cy="1322070"/>
          </a:xfrm>
          <a:prstGeom prst="rect">
            <a:avLst/>
          </a:prstGeom>
          <a:noFill/>
        </p:spPr>
        <p:txBody>
          <a:bodyPr wrap="square" lIns="91440" tIns="45720" rIns="91440" bIns="45720">
            <a:spAutoFit/>
          </a:bodyPr>
          <a:lstStyle/>
          <a:p>
            <a:pPr algn="ctr"/>
            <a:r>
              <a:rPr lang="zh-CN" altLang="en-US" sz="4000" b="1" dirty="0" smtClean="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知道如何给文件名修改（增加字符串）</a:t>
            </a:r>
            <a:endParaRPr lang="en-US" altLang="zh-CN" sz="4000" b="1" cap="none" spc="0" dirty="0">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pic>
        <p:nvPicPr>
          <p:cNvPr id="7" name="图片 6">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MH" val="20180905155037"/>
  <p:tag name="MH_LIBRARY" val="CONTENTS"/>
  <p:tag name="MH_TYPE" val="OTHERS"/>
  <p:tag name="ID" val="545836"/>
</p:tagLst>
</file>

<file path=ppt/tags/tag10.xml><?xml version="1.0" encoding="utf-8"?>
<p:tagLst xmlns:p="http://schemas.openxmlformats.org/presentationml/2006/main">
  <p:tag name="MH" val="20180905155037"/>
  <p:tag name="MH_LIBRARY" val="CONTENTS"/>
  <p:tag name="MH_TYPE" val="OTHERS"/>
  <p:tag name="ID" val="545836"/>
</p:tagLst>
</file>

<file path=ppt/tags/tag11.xml><?xml version="1.0" encoding="utf-8"?>
<p:tagLst xmlns:p="http://schemas.openxmlformats.org/presentationml/2006/main">
  <p:tag name="MH" val="20180905155037"/>
  <p:tag name="MH_LIBRARY" val="CONTENTS"/>
  <p:tag name="MH_TYPE" val="OTHERS"/>
  <p:tag name="ID" val="545836"/>
</p:tagLst>
</file>

<file path=ppt/tags/tag12.xml><?xml version="1.0" encoding="utf-8"?>
<p:tagLst xmlns:p="http://schemas.openxmlformats.org/presentationml/2006/main">
  <p:tag name="MH" val="20180905155037"/>
  <p:tag name="MH_LIBRARY" val="CONTENTS"/>
  <p:tag name="MH_TYPE" val="OTHERS"/>
  <p:tag name="ID" val="545836"/>
</p:tagLst>
</file>

<file path=ppt/tags/tag13.xml><?xml version="1.0" encoding="utf-8"?>
<p:tagLst xmlns:p="http://schemas.openxmlformats.org/presentationml/2006/main">
  <p:tag name="MH" val="20180905155037"/>
  <p:tag name="MH_LIBRARY" val="CONTENTS"/>
  <p:tag name="MH_TYPE" val="OTHERS"/>
  <p:tag name="ID" val="545836"/>
</p:tagLst>
</file>

<file path=ppt/tags/tag14.xml><?xml version="1.0" encoding="utf-8"?>
<p:tagLst xmlns:p="http://schemas.openxmlformats.org/presentationml/2006/main">
  <p:tag name="MH" val="20180905155037"/>
  <p:tag name="MH_LIBRARY" val="CONTENTS"/>
  <p:tag name="MH_TYPE" val="OTHERS"/>
  <p:tag name="ID" val="545836"/>
</p:tagLst>
</file>

<file path=ppt/tags/tag15.xml><?xml version="1.0" encoding="utf-8"?>
<p:tagLst xmlns:p="http://schemas.openxmlformats.org/presentationml/2006/main">
  <p:tag name="MH" val="20180905155037"/>
  <p:tag name="MH_LIBRARY" val="CONTENTS"/>
  <p:tag name="MH_TYPE" val="OTHERS"/>
  <p:tag name="ID" val="545836"/>
</p:tagLst>
</file>

<file path=ppt/tags/tag16.xml><?xml version="1.0" encoding="utf-8"?>
<p:tagLst xmlns:p="http://schemas.openxmlformats.org/presentationml/2006/main">
  <p:tag name="MH" val="20180905155037"/>
  <p:tag name="MH_LIBRARY" val="CONTENTS"/>
  <p:tag name="MH_TYPE" val="OTHERS"/>
  <p:tag name="ID" val="545836"/>
</p:tagLst>
</file>

<file path=ppt/tags/tag17.xml><?xml version="1.0" encoding="utf-8"?>
<p:tagLst xmlns:p="http://schemas.openxmlformats.org/presentationml/2006/main">
  <p:tag name="MH" val="20180905155037"/>
  <p:tag name="MH_LIBRARY" val="CONTENTS"/>
  <p:tag name="MH_TYPE" val="OTHERS"/>
  <p:tag name="ID" val="545836"/>
</p:tagLst>
</file>

<file path=ppt/tags/tag18.xml><?xml version="1.0" encoding="utf-8"?>
<p:tagLst xmlns:p="http://schemas.openxmlformats.org/presentationml/2006/main">
  <p:tag name="MH" val="20180905155037"/>
  <p:tag name="MH_LIBRARY" val="CONTENTS"/>
  <p:tag name="MH_TYPE" val="OTHERS"/>
  <p:tag name="ID" val="545836"/>
</p:tagLst>
</file>

<file path=ppt/tags/tag19.xml><?xml version="1.0" encoding="utf-8"?>
<p:tagLst xmlns:p="http://schemas.openxmlformats.org/presentationml/2006/main">
  <p:tag name="MH" val="20180905155037"/>
  <p:tag name="MH_LIBRARY" val="CONTENTS"/>
  <p:tag name="MH_TYPE" val="OTHERS"/>
  <p:tag name="ID" val="545836"/>
</p:tagLst>
</file>

<file path=ppt/tags/tag2.xml><?xml version="1.0" encoding="utf-8"?>
<p:tagLst xmlns:p="http://schemas.openxmlformats.org/presentationml/2006/main">
  <p:tag name="MH" val="20180905155037"/>
  <p:tag name="MH_LIBRARY" val="CONTENTS"/>
  <p:tag name="MH_TYPE" val="OTHERS"/>
  <p:tag name="ID" val="545836"/>
</p:tagLst>
</file>

<file path=ppt/tags/tag20.xml><?xml version="1.0" encoding="utf-8"?>
<p:tagLst xmlns:p="http://schemas.openxmlformats.org/presentationml/2006/main">
  <p:tag name="MH" val="20180905155037"/>
  <p:tag name="MH_LIBRARY" val="CONTENTS"/>
  <p:tag name="MH_TYPE" val="OTHERS"/>
  <p:tag name="ID" val="545836"/>
</p:tagLst>
</file>

<file path=ppt/tags/tag21.xml><?xml version="1.0" encoding="utf-8"?>
<p:tagLst xmlns:p="http://schemas.openxmlformats.org/presentationml/2006/main">
  <p:tag name="MH" val="20180905155037"/>
  <p:tag name="MH_LIBRARY" val="CONTENTS"/>
  <p:tag name="MH_TYPE" val="OTHERS"/>
  <p:tag name="ID" val="545836"/>
</p:tagLst>
</file>

<file path=ppt/tags/tag22.xml><?xml version="1.0" encoding="utf-8"?>
<p:tagLst xmlns:p="http://schemas.openxmlformats.org/presentationml/2006/main">
  <p:tag name="MH" val="20180905155037"/>
  <p:tag name="MH_LIBRARY" val="CONTENTS"/>
  <p:tag name="MH_TYPE" val="OTHERS"/>
  <p:tag name="ID" val="545836"/>
</p:tagLst>
</file>

<file path=ppt/tags/tag23.xml><?xml version="1.0" encoding="utf-8"?>
<p:tagLst xmlns:p="http://schemas.openxmlformats.org/presentationml/2006/main">
  <p:tag name="MH" val="20180905155037"/>
  <p:tag name="MH_LIBRARY" val="CONTENTS"/>
  <p:tag name="MH_TYPE" val="OTHERS"/>
  <p:tag name="ID" val="545836"/>
</p:tagLst>
</file>

<file path=ppt/tags/tag24.xml><?xml version="1.0" encoding="utf-8"?>
<p:tagLst xmlns:p="http://schemas.openxmlformats.org/presentationml/2006/main">
  <p:tag name="MH" val="20180905155037"/>
  <p:tag name="MH_LIBRARY" val="CONTENTS"/>
  <p:tag name="MH_TYPE" val="OTHERS"/>
  <p:tag name="ID" val="545836"/>
</p:tagLst>
</file>

<file path=ppt/tags/tag25.xml><?xml version="1.0" encoding="utf-8"?>
<p:tagLst xmlns:p="http://schemas.openxmlformats.org/presentationml/2006/main">
  <p:tag name="MH" val="20180905155037"/>
  <p:tag name="MH_LIBRARY" val="CONTENTS"/>
  <p:tag name="MH_TYPE" val="OTHERS"/>
  <p:tag name="ID" val="545836"/>
</p:tagLst>
</file>

<file path=ppt/tags/tag26.xml><?xml version="1.0" encoding="utf-8"?>
<p:tagLst xmlns:p="http://schemas.openxmlformats.org/presentationml/2006/main">
  <p:tag name="MH" val="20180905155037"/>
  <p:tag name="MH_LIBRARY" val="CONTENTS"/>
  <p:tag name="MH_TYPE" val="OTHERS"/>
  <p:tag name="ID" val="545836"/>
</p:tagLst>
</file>

<file path=ppt/tags/tag27.xml><?xml version="1.0" encoding="utf-8"?>
<p:tagLst xmlns:p="http://schemas.openxmlformats.org/presentationml/2006/main">
  <p:tag name="MH" val="20180905155037"/>
  <p:tag name="MH_LIBRARY" val="CONTENTS"/>
  <p:tag name="MH_TYPE" val="OTHERS"/>
  <p:tag name="ID" val="545836"/>
</p:tagLst>
</file>

<file path=ppt/tags/tag28.xml><?xml version="1.0" encoding="utf-8"?>
<p:tagLst xmlns:p="http://schemas.openxmlformats.org/presentationml/2006/main">
  <p:tag name="MH" val="20180905155037"/>
  <p:tag name="MH_LIBRARY" val="CONTENTS"/>
  <p:tag name="MH_TYPE" val="OTHERS"/>
  <p:tag name="ID" val="545836"/>
</p:tagLst>
</file>

<file path=ppt/tags/tag29.xml><?xml version="1.0" encoding="utf-8"?>
<p:tagLst xmlns:p="http://schemas.openxmlformats.org/presentationml/2006/main">
  <p:tag name="MH" val="20180905155037"/>
  <p:tag name="MH_LIBRARY" val="CONTENTS"/>
  <p:tag name="MH_TYPE" val="OTHERS"/>
  <p:tag name="ID" val="545836"/>
</p:tagLst>
</file>

<file path=ppt/tags/tag3.xml><?xml version="1.0" encoding="utf-8"?>
<p:tagLst xmlns:p="http://schemas.openxmlformats.org/presentationml/2006/main">
  <p:tag name="MH" val="20180905155037"/>
  <p:tag name="MH_LIBRARY" val="CONTENTS"/>
  <p:tag name="MH_TYPE" val="OTHERS"/>
  <p:tag name="ID" val="545836"/>
</p:tagLst>
</file>

<file path=ppt/tags/tag30.xml><?xml version="1.0" encoding="utf-8"?>
<p:tagLst xmlns:p="http://schemas.openxmlformats.org/presentationml/2006/main">
  <p:tag name="MH" val="20180905155037"/>
  <p:tag name="MH_LIBRARY" val="CONTENTS"/>
  <p:tag name="MH_TYPE" val="OTHERS"/>
  <p:tag name="ID" val="545836"/>
</p:tagLst>
</file>

<file path=ppt/tags/tag31.xml><?xml version="1.0" encoding="utf-8"?>
<p:tagLst xmlns:p="http://schemas.openxmlformats.org/presentationml/2006/main">
  <p:tag name="MH" val="20180905155037"/>
  <p:tag name="MH_LIBRARY" val="CONTENTS"/>
  <p:tag name="MH_TYPE" val="OTHERS"/>
  <p:tag name="ID" val="545836"/>
</p:tagLst>
</file>

<file path=ppt/tags/tag32.xml><?xml version="1.0" encoding="utf-8"?>
<p:tagLst xmlns:p="http://schemas.openxmlformats.org/presentationml/2006/main">
  <p:tag name="MH" val="20180905155037"/>
  <p:tag name="MH_LIBRARY" val="CONTENTS"/>
  <p:tag name="MH_TYPE" val="OTHERS"/>
  <p:tag name="ID" val="545836"/>
</p:tagLst>
</file>

<file path=ppt/tags/tag33.xml><?xml version="1.0" encoding="utf-8"?>
<p:tagLst xmlns:p="http://schemas.openxmlformats.org/presentationml/2006/main">
  <p:tag name="MH" val="20180905155037"/>
  <p:tag name="MH_LIBRARY" val="CONTENTS"/>
  <p:tag name="MH_TYPE" val="OTHERS"/>
  <p:tag name="ID" val="545836"/>
</p:tagLst>
</file>

<file path=ppt/tags/tag34.xml><?xml version="1.0" encoding="utf-8"?>
<p:tagLst xmlns:p="http://schemas.openxmlformats.org/presentationml/2006/main">
  <p:tag name="MH" val="20180905155037"/>
  <p:tag name="MH_LIBRARY" val="CONTENTS"/>
  <p:tag name="MH_TYPE" val="OTHERS"/>
  <p:tag name="ID" val="545836"/>
</p:tagLst>
</file>

<file path=ppt/tags/tag35.xml><?xml version="1.0" encoding="utf-8"?>
<p:tagLst xmlns:p="http://schemas.openxmlformats.org/presentationml/2006/main">
  <p:tag name="MH" val="20180905155037"/>
  <p:tag name="MH_LIBRARY" val="CONTENTS"/>
  <p:tag name="MH_TYPE" val="OTHERS"/>
  <p:tag name="ID" val="545836"/>
</p:tagLst>
</file>

<file path=ppt/tags/tag36.xml><?xml version="1.0" encoding="utf-8"?>
<p:tagLst xmlns:p="http://schemas.openxmlformats.org/presentationml/2006/main">
  <p:tag name="MH" val="20180905155037"/>
  <p:tag name="MH_LIBRARY" val="CONTENTS"/>
  <p:tag name="MH_TYPE" val="OTHERS"/>
  <p:tag name="ID" val="545836"/>
</p:tagLst>
</file>

<file path=ppt/tags/tag37.xml><?xml version="1.0" encoding="utf-8"?>
<p:tagLst xmlns:p="http://schemas.openxmlformats.org/presentationml/2006/main">
  <p:tag name="MH" val="20180905155037"/>
  <p:tag name="MH_LIBRARY" val="CONTENTS"/>
  <p:tag name="MH_TYPE" val="OTHERS"/>
  <p:tag name="ID" val="545836"/>
</p:tagLst>
</file>

<file path=ppt/tags/tag38.xml><?xml version="1.0" encoding="utf-8"?>
<p:tagLst xmlns:p="http://schemas.openxmlformats.org/presentationml/2006/main">
  <p:tag name="MH" val="20180905155037"/>
  <p:tag name="MH_LIBRARY" val="CONTENTS"/>
  <p:tag name="MH_TYPE" val="OTHERS"/>
  <p:tag name="ID" val="545836"/>
</p:tagLst>
</file>

<file path=ppt/tags/tag4.xml><?xml version="1.0" encoding="utf-8"?>
<p:tagLst xmlns:p="http://schemas.openxmlformats.org/presentationml/2006/main">
  <p:tag name="MH" val="20180905155037"/>
  <p:tag name="MH_LIBRARY" val="CONTENTS"/>
  <p:tag name="MH_TYPE" val="OTHERS"/>
  <p:tag name="ID" val="545836"/>
</p:tagLst>
</file>

<file path=ppt/tags/tag5.xml><?xml version="1.0" encoding="utf-8"?>
<p:tagLst xmlns:p="http://schemas.openxmlformats.org/presentationml/2006/main">
  <p:tag name="MH" val="20180905155037"/>
  <p:tag name="MH_LIBRARY" val="CONTENTS"/>
  <p:tag name="MH_TYPE" val="OTHERS"/>
  <p:tag name="ID" val="545836"/>
</p:tagLst>
</file>

<file path=ppt/tags/tag6.xml><?xml version="1.0" encoding="utf-8"?>
<p:tagLst xmlns:p="http://schemas.openxmlformats.org/presentationml/2006/main">
  <p:tag name="MH" val="20180905155037"/>
  <p:tag name="MH_LIBRARY" val="CONTENTS"/>
  <p:tag name="MH_TYPE" val="OTHERS"/>
  <p:tag name="ID" val="545836"/>
</p:tagLst>
</file>

<file path=ppt/tags/tag7.xml><?xml version="1.0" encoding="utf-8"?>
<p:tagLst xmlns:p="http://schemas.openxmlformats.org/presentationml/2006/main">
  <p:tag name="KSO_WM_UNIT_TABLE_BEAUTIFY" val="smartTable{cd4e54f3-2157-4048-9dda-aa0008b9dd1a}"/>
</p:tagLst>
</file>

<file path=ppt/tags/tag8.xml><?xml version="1.0" encoding="utf-8"?>
<p:tagLst xmlns:p="http://schemas.openxmlformats.org/presentationml/2006/main">
  <p:tag name="KSO_WM_UNIT_TABLE_BEAUTIFY" val="smartTable{cd4e54f3-2157-4048-9dda-aa0008b9dd1a}"/>
</p:tagLst>
</file>

<file path=ppt/tags/tag9.xml><?xml version="1.0" encoding="utf-8"?>
<p:tagLst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7256</Words>
  <Application>WPS 演示</Application>
  <PresentationFormat>全屏显示(16:9)</PresentationFormat>
  <Paragraphs>1325</Paragraphs>
  <Slides>158</Slides>
  <Notes>0</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158</vt:i4>
      </vt:variant>
    </vt:vector>
  </HeadingPairs>
  <TitlesOfParts>
    <vt:vector size="176" baseType="lpstr">
      <vt:lpstr>Arial</vt:lpstr>
      <vt:lpstr>宋体</vt:lpstr>
      <vt:lpstr>Wingdings</vt:lpstr>
      <vt:lpstr>Calibri</vt:lpstr>
      <vt:lpstr>黑体</vt:lpstr>
      <vt:lpstr>Segoe UI</vt:lpstr>
      <vt:lpstr>微软雅黑</vt:lpstr>
      <vt:lpstr>Wingdings</vt:lpstr>
      <vt:lpstr>Segoe UI Light</vt:lpstr>
      <vt:lpstr>微软雅黑 Light</vt:lpstr>
      <vt:lpstr>Arial Unicode MS</vt:lpstr>
      <vt:lpstr>华文仿宋</vt:lpstr>
      <vt:lpstr>仿宋</vt:lpstr>
      <vt:lpstr>华文宋体</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补充:文件访问模式简略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补充:文件访问模式简略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补充:统计代码</vt:lpstr>
      <vt:lpstr>PowerPoint 演示文稿</vt:lpstr>
      <vt:lpstr>回顾</vt:lpstr>
      <vt:lpstr>绝对路径</vt:lpstr>
      <vt:lpstr>绝对路径的缺点</vt:lpstr>
      <vt:lpstr>相对路径</vt:lpstr>
      <vt:lpstr>相对路径</vt:lpstr>
      <vt:lpstr>相对路径</vt:lpstr>
      <vt:lpstr>PowerPoint 演示文稿</vt:lpstr>
      <vt:lpstr>编码和解码问题</vt:lpstr>
      <vt:lpstr>为什么出现乱码</vt:lpstr>
      <vt:lpstr>数据存储和读取的原理</vt:lpstr>
      <vt:lpstr>怎么转换呢?</vt:lpstr>
      <vt:lpstr>乱码的原因</vt:lpstr>
      <vt:lpstr>写入中文乱码原因</vt:lpstr>
      <vt:lpstr>解决乱码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面向过程思想</vt:lpstr>
      <vt:lpstr>面向过程思想</vt:lpstr>
      <vt:lpstr>面向对象思想</vt:lpstr>
      <vt:lpstr>面向对象思想</vt:lpstr>
      <vt:lpstr>面向对象和面向过程总结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Administrator</cp:lastModifiedBy>
  <cp:revision>832</cp:revision>
  <dcterms:created xsi:type="dcterms:W3CDTF">2019-12-31T04:27:00Z</dcterms:created>
  <dcterms:modified xsi:type="dcterms:W3CDTF">2021-07-27T02:23:27Z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143C4BAB85924E0EB7779ECA59D7389A</vt:lpwstr>
  </property>
</Properties>
</file>